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Lst>
  <p:notesMasterIdLst>
    <p:notesMasterId r:id="rId15"/>
  </p:notesMasterIdLst>
  <p:sldIdLst>
    <p:sldId id="256" r:id="rId2"/>
    <p:sldId id="270" r:id="rId3"/>
    <p:sldId id="257" r:id="rId4"/>
    <p:sldId id="258" r:id="rId5"/>
    <p:sldId id="259" r:id="rId6"/>
    <p:sldId id="260" r:id="rId7"/>
    <p:sldId id="261" r:id="rId8"/>
    <p:sldId id="263" r:id="rId9"/>
    <p:sldId id="265" r:id="rId10"/>
    <p:sldId id="264" r:id="rId11"/>
    <p:sldId id="267" r:id="rId12"/>
    <p:sldId id="269" r:id="rId13"/>
    <p:sldId id="281"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3" roundtripDataSignature="AMtx7mhhhiXjIhoKvMAl6aWy/bfF6OPaF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65" autoAdjust="0"/>
    <p:restoredTop sz="84972" autoAdjust="0"/>
  </p:normalViewPr>
  <p:slideViewPr>
    <p:cSldViewPr snapToGrid="0">
      <p:cViewPr varScale="1">
        <p:scale>
          <a:sx n="61" d="100"/>
          <a:sy n="61" d="100"/>
        </p:scale>
        <p:origin x="4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customschemas.google.com/relationships/presentationmetadata" Target="metadata"/><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46" name="Google Shape;146;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58" name="Google Shape;15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94" name="Google Shape;194;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88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Some students have asked if you can get arrested if you’re out past curfew. Curfews are law. If you break the law, there will be consequences. The laws are made to protect you. Officers want you to be safe.</a:t>
            </a:r>
          </a:p>
          <a:p>
            <a:pPr marL="0" indent="0">
              <a:buNone/>
            </a:pPr>
            <a:r>
              <a:rPr lang="en-US" sz="1100" b="0" i="0" u="none" strike="noStrike" cap="none" dirty="0">
                <a:solidFill>
                  <a:srgbClr val="000000"/>
                </a:solidFill>
                <a:effectLst/>
                <a:latin typeface="Arial"/>
                <a:ea typeface="Arial"/>
                <a:cs typeface="Arial"/>
                <a:sym typeface="Arial"/>
              </a:rPr>
              <a:t>Other related comments are that officers use profanity when trying to get youths to comply. Is it ok for a police officer to use profanity?</a:t>
            </a:r>
          </a:p>
          <a:p>
            <a:pPr marL="0" indent="0">
              <a:buNone/>
            </a:pPr>
            <a:endParaRPr lang="en-US" sz="1100" b="0" i="0" u="none" strike="noStrike" cap="none" dirty="0">
              <a:solidFill>
                <a:srgbClr val="000000"/>
              </a:solidFill>
              <a:effectLst/>
              <a:latin typeface="Arial"/>
              <a:ea typeface="Arial"/>
              <a:cs typeface="Arial"/>
              <a:sym typeface="Arial"/>
            </a:endParaRPr>
          </a:p>
          <a:p>
            <a:pPr marL="0" indent="0">
              <a:buNone/>
            </a:pPr>
            <a:r>
              <a:rPr lang="en-US" sz="1100" b="0" i="0" u="none" strike="noStrike" cap="none" dirty="0">
                <a:solidFill>
                  <a:srgbClr val="000000"/>
                </a:solidFill>
                <a:effectLst/>
                <a:latin typeface="Arial"/>
                <a:ea typeface="Arial"/>
                <a:cs typeface="Arial"/>
                <a:sym typeface="Arial"/>
              </a:rPr>
              <a:t>An officer can use profanity to get a person to comply. Police officers are tasked with deescalating situations not to escalate a situation. An officer cannot just start cursing at you. It violates policies and procedures. Just always remember curfew laws and comply if stopped. Do not argue with an officer. An officer can stop you and take you to 20/20…they don’t have to take you home.</a:t>
            </a:r>
          </a:p>
          <a:p>
            <a:pPr marL="0" indent="0">
              <a:buNone/>
            </a:pPr>
            <a:endParaRPr dirty="0"/>
          </a:p>
        </p:txBody>
      </p:sp>
      <p:sp>
        <p:nvSpPr>
          <p:cNvPr id="152" name="Google Shape;152;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sz="1100" b="0" i="0" u="none" strike="noStrike" cap="none" dirty="0">
                <a:solidFill>
                  <a:srgbClr val="000000"/>
                </a:solidFill>
                <a:effectLst/>
                <a:latin typeface="Arial"/>
                <a:ea typeface="Arial"/>
                <a:cs typeface="Arial"/>
                <a:sym typeface="Arial"/>
              </a:rPr>
              <a:t>the first line says that if you’re 15 years or older that you can not ride your bike on a sidewalk. This is a Cincinnati law not a police department regulation, it a Cincinnati law. You’re supposed to ride your bike on the street if you’re 15 years or older. Remember when you’re riding on the street you must abide by traffic laws so you must stop at a red light and remember at to stop at stop signs; pedestrians have the right of way at crosswalks. If you hit a pedestrian in a crosswalk as a bicyclist, you will get cited. So keep that in mind, you  have to abide by traffic laws a if you were driving a car. </a:t>
            </a:r>
          </a:p>
          <a:p>
            <a:r>
              <a:rPr lang="en-US" sz="1100" b="0" i="0" u="none" strike="noStrike" cap="none" dirty="0">
                <a:solidFill>
                  <a:srgbClr val="000000"/>
                </a:solidFill>
                <a:effectLst/>
                <a:latin typeface="Arial"/>
                <a:ea typeface="Arial"/>
                <a:cs typeface="Arial"/>
                <a:sym typeface="Arial"/>
              </a:rPr>
              <a:t>As I mentioned earlier, laws are in place to protect the people and that includes the bike rider.</a:t>
            </a:r>
          </a:p>
        </p:txBody>
      </p:sp>
      <p:sp>
        <p:nvSpPr>
          <p:cNvPr id="158" name="Google Shape;158;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Jaywalking…is jaywalking a crime? Jaywalking is a crime. Most police officers will not stop you for jaywalking but IF they do you can’t be upset because it’s a crime. You can be cited. This is a state law</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If you’re not happy with a city law – where do you go to have the law changed? Where do you go to change a City of Cincinnati law. You would go before City council - the council will listen to your concerns. Many youth members that we have spoken to do not believe they will be heard. They didn’t believe that they could voice their concerns. The City of Cincinnati has a very proactive council. Council members  want to know what your concerns are…don’t think they won't hear your concerns.</a:t>
            </a:r>
          </a:p>
          <a:p>
            <a:pPr marL="158750" indent="0">
              <a:buNone/>
            </a:pPr>
            <a:r>
              <a:rPr lang="en-US" sz="1100" b="0" i="0" u="none" strike="noStrike" cap="none" dirty="0">
                <a:solidFill>
                  <a:srgbClr val="000000"/>
                </a:solidFill>
                <a:effectLst/>
                <a:latin typeface="Arial"/>
                <a:ea typeface="Arial"/>
                <a:cs typeface="Arial"/>
                <a:sym typeface="Arial"/>
              </a:rPr>
              <a:t> </a:t>
            </a:r>
          </a:p>
          <a:p>
            <a:pPr marL="0" indent="0">
              <a:buNone/>
            </a:pPr>
            <a:endParaRPr dirty="0"/>
          </a:p>
        </p:txBody>
      </p:sp>
      <p:sp>
        <p:nvSpPr>
          <p:cNvPr id="164" name="Google Shape;16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dirty="0"/>
          </a:p>
        </p:txBody>
      </p:sp>
      <p:sp>
        <p:nvSpPr>
          <p:cNvPr id="170" name="Google Shape;170;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What does is mean to be respectful and polite?  What does it mean to you? Treat people like you want to be treated. Even if you feel like someone is being disrespectful to you…will it change anything if you’re disrespectful to them? Be respectful and always do what the officer asks you to do. An officer can ask you, “what are you doing?” and they may also ask you to identify yourself by asking to see your identification.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Do not get an argument with police anything you say can be used against you. At the end of day – you want to get home safely. We </a:t>
            </a:r>
            <a:r>
              <a:rPr lang="en-US" sz="1100" b="0" i="0" u="none" strike="noStrike" cap="none" dirty="0" err="1">
                <a:solidFill>
                  <a:srgbClr val="000000"/>
                </a:solidFill>
                <a:effectLst/>
                <a:latin typeface="Arial"/>
                <a:ea typeface="Arial"/>
                <a:cs typeface="Arial"/>
                <a:sym typeface="Arial"/>
              </a:rPr>
              <a:t>gotta</a:t>
            </a:r>
            <a:r>
              <a:rPr lang="en-US" sz="1100" b="0" i="0" u="none" strike="noStrike" cap="none" dirty="0">
                <a:solidFill>
                  <a:srgbClr val="000000"/>
                </a:solidFill>
                <a:effectLst/>
                <a:latin typeface="Arial"/>
                <a:ea typeface="Arial"/>
                <a:cs typeface="Arial"/>
                <a:sym typeface="Arial"/>
              </a:rPr>
              <a:t> to put ourselves in the police officer’s shoes just like we want them to put themselves in our shoes.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indent="0">
              <a:buNone/>
            </a:pPr>
            <a:endParaRPr dirty="0"/>
          </a:p>
        </p:txBody>
      </p:sp>
      <p:sp>
        <p:nvSpPr>
          <p:cNvPr id="176" name="Google Shape;176;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82" name="Google Shape;182;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04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152" name="Google Shape;152;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182" name="Google Shape;182;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170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81454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34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8556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10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784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23375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0099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6677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1291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10159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lvl="0" indent="0" algn="ct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9659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mailto:cca@Cincinnati-oh.gov"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s://youtu.be/wqJ-psD9vJw"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1"/>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4480"/>
              <a:buNone/>
            </a:pPr>
            <a:endParaRPr lang="en-US" sz="2500" dirty="0"/>
          </a:p>
          <a:p>
            <a:pPr marL="0" lvl="0" indent="0" algn="ctr" rtl="0">
              <a:lnSpc>
                <a:spcPct val="120000"/>
              </a:lnSpc>
              <a:spcBef>
                <a:spcPts val="0"/>
              </a:spcBef>
              <a:spcAft>
                <a:spcPts val="0"/>
              </a:spcAft>
              <a:buSzPts val="4480"/>
              <a:buNone/>
            </a:pPr>
            <a:r>
              <a:rPr lang="en-US" sz="2500" dirty="0"/>
              <a:t>Real Talk with CCA</a:t>
            </a:r>
            <a:endParaRPr sz="2500" dirty="0"/>
          </a:p>
        </p:txBody>
      </p:sp>
      <p:pic>
        <p:nvPicPr>
          <p:cNvPr id="6" name="Picture 2" descr="Image result for cincinnati complaint authority">
            <a:extLst>
              <a:ext uri="{FF2B5EF4-FFF2-40B4-BE49-F238E27FC236}">
                <a16:creationId xmlns:a16="http://schemas.microsoft.com/office/drawing/2014/main" id="{E4776C16-D61A-4014-A30F-D610F49B0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14" y="4684270"/>
            <a:ext cx="5756493" cy="201477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E735EF2E-687C-4259-B7D1-F7C16A1E38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86"/>
    </mc:Choice>
    <mc:Fallback xmlns="">
      <p:transition spd="slow" advTm="1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r>
              <a:rPr lang="en-US"/>
              <a:t>HOW OLD DO YOU HAVE TO BE TO FILE A COMPLAINT?</a:t>
            </a:r>
            <a:endParaRPr/>
          </a:p>
        </p:txBody>
      </p:sp>
      <p:sp>
        <p:nvSpPr>
          <p:cNvPr id="185" name="Google Shape;185;p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AN ADULT OR A MINOR CAN FILE A COMPLAINT</a:t>
            </a:r>
            <a:endParaRPr dirty="0"/>
          </a:p>
        </p:txBody>
      </p:sp>
      <p:pic>
        <p:nvPicPr>
          <p:cNvPr id="6" name="Audio 5">
            <a:hlinkClick r:id="" action="ppaction://media"/>
            <a:extLst>
              <a:ext uri="{FF2B5EF4-FFF2-40B4-BE49-F238E27FC236}">
                <a16:creationId xmlns:a16="http://schemas.microsoft.com/office/drawing/2014/main" id="{EB996D03-79EC-4036-9169-E4E4F7490D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428"/>
    </mc:Choice>
    <mc:Fallback xmlns="">
      <p:transition spd="slow" advTm="5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r>
              <a:rPr lang="en-US"/>
              <a:t>TYPES OF COMPLAINTS INVESTIGATED BY CCA</a:t>
            </a:r>
            <a:endParaRPr/>
          </a:p>
        </p:txBody>
      </p:sp>
      <p:sp>
        <p:nvSpPr>
          <p:cNvPr id="161" name="Google Shape;161;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DISCHARGE OF A FIREARM</a:t>
            </a:r>
            <a:endParaRPr dirty="0"/>
          </a:p>
          <a:p>
            <a:pPr marL="228600" lvl="0" indent="-228600" algn="l" rtl="0">
              <a:lnSpc>
                <a:spcPct val="120000"/>
              </a:lnSpc>
              <a:spcBef>
                <a:spcPts val="1000"/>
              </a:spcBef>
              <a:spcAft>
                <a:spcPts val="0"/>
              </a:spcAft>
              <a:buSzPts val="2000"/>
              <a:buChar char="•"/>
            </a:pPr>
            <a:r>
              <a:rPr lang="en-US" dirty="0"/>
              <a:t>IMPROPER STOP/DETENTION</a:t>
            </a:r>
            <a:endParaRPr dirty="0"/>
          </a:p>
          <a:p>
            <a:pPr marL="228600" lvl="0" indent="-228600" algn="l" rtl="0">
              <a:lnSpc>
                <a:spcPct val="120000"/>
              </a:lnSpc>
              <a:spcBef>
                <a:spcPts val="1000"/>
              </a:spcBef>
              <a:spcAft>
                <a:spcPts val="0"/>
              </a:spcAft>
              <a:buSzPts val="2000"/>
              <a:buChar char="•"/>
            </a:pPr>
            <a:r>
              <a:rPr lang="en-US" dirty="0"/>
              <a:t>DEATH IN CUSTODY</a:t>
            </a:r>
            <a:endParaRPr dirty="0"/>
          </a:p>
          <a:p>
            <a:pPr marL="228600" lvl="0" indent="-228600" algn="l" rtl="0">
              <a:lnSpc>
                <a:spcPct val="120000"/>
              </a:lnSpc>
              <a:spcBef>
                <a:spcPts val="1000"/>
              </a:spcBef>
              <a:spcAft>
                <a:spcPts val="0"/>
              </a:spcAft>
              <a:buSzPts val="2000"/>
              <a:buChar char="•"/>
            </a:pPr>
            <a:r>
              <a:rPr lang="en-US" dirty="0"/>
              <a:t>DISCRIMINATION</a:t>
            </a:r>
            <a:endParaRPr dirty="0"/>
          </a:p>
          <a:p>
            <a:pPr marL="228600" lvl="0" indent="-228600" algn="l" rtl="0">
              <a:lnSpc>
                <a:spcPct val="120000"/>
              </a:lnSpc>
              <a:spcBef>
                <a:spcPts val="1000"/>
              </a:spcBef>
              <a:spcAft>
                <a:spcPts val="0"/>
              </a:spcAft>
              <a:buSzPts val="2000"/>
              <a:buChar char="•"/>
            </a:pPr>
            <a:r>
              <a:rPr lang="en-US" dirty="0"/>
              <a:t>EXCESSIVE FORCE</a:t>
            </a:r>
            <a:endParaRPr dirty="0"/>
          </a:p>
          <a:p>
            <a:pPr marL="228600" lvl="0" indent="-228600" algn="l" rtl="0">
              <a:lnSpc>
                <a:spcPct val="120000"/>
              </a:lnSpc>
              <a:spcBef>
                <a:spcPts val="1000"/>
              </a:spcBef>
              <a:spcAft>
                <a:spcPts val="0"/>
              </a:spcAft>
              <a:buSzPts val="2000"/>
              <a:buChar char="•"/>
            </a:pPr>
            <a:r>
              <a:rPr lang="en-US" dirty="0"/>
              <a:t>IMPROPER SEARCH/SEIZURE/ENTRY</a:t>
            </a:r>
            <a:endParaRPr dirty="0"/>
          </a:p>
          <a:p>
            <a:pPr marL="228600" lvl="0" indent="-228600" algn="l" rtl="0">
              <a:lnSpc>
                <a:spcPct val="120000"/>
              </a:lnSpc>
              <a:spcBef>
                <a:spcPts val="1000"/>
              </a:spcBef>
              <a:spcAft>
                <a:spcPts val="0"/>
              </a:spcAft>
              <a:buSzPts val="2000"/>
              <a:buChar char="•"/>
            </a:pPr>
            <a:r>
              <a:rPr lang="en-US" dirty="0"/>
              <a:t>IMPROPER POINTING OF FIREARM</a:t>
            </a:r>
            <a:endParaRPr dirty="0"/>
          </a:p>
        </p:txBody>
      </p:sp>
      <p:pic>
        <p:nvPicPr>
          <p:cNvPr id="4" name="Audio 3">
            <a:hlinkClick r:id="" action="ppaction://media"/>
            <a:extLst>
              <a:ext uri="{FF2B5EF4-FFF2-40B4-BE49-F238E27FC236}">
                <a16:creationId xmlns:a16="http://schemas.microsoft.com/office/drawing/2014/main" id="{C2215882-39DC-4C8F-9CB6-919786B848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786"/>
    </mc:Choice>
    <mc:Fallback xmlns="">
      <p:transition spd="slow" advTm="8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r>
              <a:rPr lang="en-US" dirty="0"/>
              <a:t>WHERE TO FIND US</a:t>
            </a:r>
            <a:endParaRPr dirty="0"/>
          </a:p>
        </p:txBody>
      </p:sp>
      <p:sp>
        <p:nvSpPr>
          <p:cNvPr id="196" name="Google Shape;196;p9"/>
          <p:cNvSpPr txBox="1">
            <a:spLocks noGrp="1"/>
          </p:cNvSpPr>
          <p:nvPr>
            <p:ph idx="1"/>
          </p:nvPr>
        </p:nvSpPr>
        <p:spPr>
          <a:xfrm>
            <a:off x="1024127" y="2431286"/>
            <a:ext cx="9720073" cy="4094384"/>
          </a:xfrm>
          <a:prstGeom prst="rect">
            <a:avLst/>
          </a:prstGeom>
          <a:noFill/>
          <a:ln>
            <a:noFill/>
          </a:ln>
        </p:spPr>
        <p:txBody>
          <a:bodyPr spcFirstLastPara="1" wrap="square" lIns="91425" tIns="45700" rIns="91425" bIns="45700" anchor="t" anchorCtr="0">
            <a:normAutofit/>
          </a:bodyPr>
          <a:lstStyle/>
          <a:p>
            <a:pPr marL="914400" lvl="0" indent="-228600">
              <a:lnSpc>
                <a:spcPct val="120000"/>
              </a:lnSpc>
              <a:spcBef>
                <a:spcPts val="0"/>
              </a:spcBef>
              <a:spcAft>
                <a:spcPts val="600"/>
              </a:spcAft>
              <a:buSzPts val="2000"/>
              <a:buChar char="•"/>
            </a:pPr>
            <a:r>
              <a:rPr lang="en-US" sz="2400" dirty="0"/>
              <a:t>		www.cincinnati-oh.gov/ccia</a:t>
            </a:r>
          </a:p>
          <a:p>
            <a:pPr marL="2743200" lvl="0" indent="-2054225" algn="l" rtl="0">
              <a:lnSpc>
                <a:spcPct val="120000"/>
              </a:lnSpc>
              <a:spcBef>
                <a:spcPts val="0"/>
              </a:spcBef>
              <a:spcAft>
                <a:spcPts val="600"/>
              </a:spcAft>
              <a:buSzPts val="2000"/>
              <a:buChar char="•"/>
            </a:pPr>
            <a:r>
              <a:rPr lang="en-US" sz="2400" dirty="0" err="1"/>
              <a:t>citizencomplaintauthority</a:t>
            </a:r>
            <a:endParaRPr sz="2400" dirty="0"/>
          </a:p>
          <a:p>
            <a:pPr marL="2743200" lvl="0" indent="-2057400" algn="l" rtl="0">
              <a:lnSpc>
                <a:spcPct val="120000"/>
              </a:lnSpc>
              <a:spcBef>
                <a:spcPts val="0"/>
              </a:spcBef>
              <a:spcAft>
                <a:spcPts val="600"/>
              </a:spcAft>
              <a:buSzPts val="2000"/>
              <a:buChar char="•"/>
            </a:pPr>
            <a:r>
              <a:rPr lang="en-US" sz="2400" dirty="0" err="1"/>
              <a:t>ccauthority</a:t>
            </a:r>
            <a:endParaRPr lang="en-US" sz="2400" dirty="0"/>
          </a:p>
          <a:p>
            <a:pPr marL="685800" lvl="0" indent="0" algn="l" rtl="0">
              <a:lnSpc>
                <a:spcPct val="120000"/>
              </a:lnSpc>
              <a:spcBef>
                <a:spcPts val="0"/>
              </a:spcBef>
              <a:spcAft>
                <a:spcPts val="600"/>
              </a:spcAft>
              <a:buSzPts val="2000"/>
              <a:buNone/>
            </a:pPr>
            <a:endParaRPr lang="en-US" sz="2400" dirty="0"/>
          </a:p>
          <a:p>
            <a:pPr marL="914400" lvl="0" indent="-228600" algn="l" rtl="0">
              <a:lnSpc>
                <a:spcPct val="120000"/>
              </a:lnSpc>
              <a:spcBef>
                <a:spcPts val="0"/>
              </a:spcBef>
              <a:spcAft>
                <a:spcPts val="600"/>
              </a:spcAft>
              <a:buSzPts val="2000"/>
              <a:buChar char="•"/>
            </a:pPr>
            <a:endParaRPr lang="en-US" sz="2400" dirty="0"/>
          </a:p>
          <a:p>
            <a:pPr marL="914400" lvl="0" indent="-228600" algn="l" rtl="0">
              <a:lnSpc>
                <a:spcPct val="120000"/>
              </a:lnSpc>
              <a:spcBef>
                <a:spcPts val="0"/>
              </a:spcBef>
              <a:spcAft>
                <a:spcPts val="600"/>
              </a:spcAft>
              <a:buSzPts val="2000"/>
              <a:buChar char="•"/>
            </a:pPr>
            <a:endParaRPr sz="2400" dirty="0"/>
          </a:p>
        </p:txBody>
      </p:sp>
      <p:pic>
        <p:nvPicPr>
          <p:cNvPr id="1026" name="Picture 2" descr="Image result for facebook transparent background">
            <a:extLst>
              <a:ext uri="{FF2B5EF4-FFF2-40B4-BE49-F238E27FC236}">
                <a16:creationId xmlns:a16="http://schemas.microsoft.com/office/drawing/2014/main" id="{76F99981-0667-4044-9D18-5760B1747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230" y="3086780"/>
            <a:ext cx="1463040" cy="424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witter logo transparent background">
            <a:extLst>
              <a:ext uri="{FF2B5EF4-FFF2-40B4-BE49-F238E27FC236}">
                <a16:creationId xmlns:a16="http://schemas.microsoft.com/office/drawing/2014/main" id="{B47AADA3-C1DF-4241-84E4-E3ED50A7A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894" y="3673765"/>
            <a:ext cx="1371600" cy="27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3A6126-A6AB-4745-AB43-55379CBD6A46}"/>
              </a:ext>
            </a:extLst>
          </p:cNvPr>
          <p:cNvSpPr txBox="1"/>
          <p:nvPr/>
        </p:nvSpPr>
        <p:spPr>
          <a:xfrm>
            <a:off x="2016230" y="2431286"/>
            <a:ext cx="1463040" cy="646331"/>
          </a:xfrm>
          <a:prstGeom prst="rect">
            <a:avLst/>
          </a:prstGeom>
          <a:noFill/>
        </p:spPr>
        <p:txBody>
          <a:bodyPr wrap="square" rtlCol="0">
            <a:spAutoFit/>
          </a:bodyPr>
          <a:lstStyle/>
          <a:p>
            <a:r>
              <a:rPr lang="en-US" sz="3600" kern="0" spc="100" dirty="0">
                <a:solidFill>
                  <a:schemeClr val="accent2"/>
                </a:solidFill>
                <a:latin typeface="Berlin Sans FB Demi" panose="020E0802020502020306" pitchFamily="34" charset="0"/>
                <a:ea typeface="Adobe Gothic Std B" panose="020B0800000000000000" pitchFamily="34" charset="-128"/>
              </a:rPr>
              <a:t>www</a:t>
            </a:r>
            <a:endParaRPr lang="en-US" sz="3600" dirty="0"/>
          </a:p>
        </p:txBody>
      </p:sp>
      <p:pic>
        <p:nvPicPr>
          <p:cNvPr id="6" name="Audio 5">
            <a:hlinkClick r:id="" action="ppaction://media"/>
            <a:extLst>
              <a:ext uri="{FF2B5EF4-FFF2-40B4-BE49-F238E27FC236}">
                <a16:creationId xmlns:a16="http://schemas.microsoft.com/office/drawing/2014/main" id="{0718E019-71FC-4F7B-977C-CE2FD65131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116"/>
    </mc:Choice>
    <mc:Fallback xmlns="">
      <p:transition spd="slow" advTm="7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r>
              <a:rPr lang="en-US" dirty="0"/>
              <a:t>Questions?</a:t>
            </a:r>
            <a:endParaRPr dirty="0"/>
          </a:p>
        </p:txBody>
      </p:sp>
      <p:sp>
        <p:nvSpPr>
          <p:cNvPr id="196" name="Google Shape;196;p9"/>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000"/>
              <a:buNone/>
            </a:pPr>
            <a:r>
              <a:rPr lang="en-US" dirty="0"/>
              <a:t>Citizen Complaint Authority</a:t>
            </a:r>
          </a:p>
          <a:p>
            <a:pPr marL="0" lvl="0" indent="0" algn="ctr" rtl="0">
              <a:lnSpc>
                <a:spcPct val="100000"/>
              </a:lnSpc>
              <a:spcBef>
                <a:spcPts val="0"/>
              </a:spcBef>
              <a:spcAft>
                <a:spcPts val="0"/>
              </a:spcAft>
              <a:buSzPts val="2000"/>
              <a:buNone/>
            </a:pPr>
            <a:r>
              <a:rPr lang="en-US" dirty="0"/>
              <a:t>City of Cincinnati</a:t>
            </a:r>
          </a:p>
          <a:p>
            <a:pPr marL="0" lvl="0" indent="0" algn="ctr" rtl="0">
              <a:lnSpc>
                <a:spcPct val="100000"/>
              </a:lnSpc>
              <a:spcBef>
                <a:spcPts val="0"/>
              </a:spcBef>
              <a:spcAft>
                <a:spcPts val="0"/>
              </a:spcAft>
              <a:buSzPts val="2000"/>
              <a:buNone/>
            </a:pPr>
            <a:r>
              <a:rPr lang="en-US" dirty="0"/>
              <a:t>Two Centennial Plaza</a:t>
            </a:r>
          </a:p>
          <a:p>
            <a:pPr marL="0" lvl="0" indent="0" algn="ctr" rtl="0">
              <a:lnSpc>
                <a:spcPct val="100000"/>
              </a:lnSpc>
              <a:spcBef>
                <a:spcPts val="0"/>
              </a:spcBef>
              <a:spcAft>
                <a:spcPts val="0"/>
              </a:spcAft>
              <a:buSzPts val="2000"/>
              <a:buNone/>
            </a:pPr>
            <a:r>
              <a:rPr lang="en-US" dirty="0"/>
              <a:t>805 Central Avenue, Suite 222</a:t>
            </a:r>
          </a:p>
          <a:p>
            <a:pPr marL="0" lvl="0" indent="0" algn="ctr" rtl="0">
              <a:lnSpc>
                <a:spcPct val="100000"/>
              </a:lnSpc>
              <a:spcBef>
                <a:spcPts val="0"/>
              </a:spcBef>
              <a:spcAft>
                <a:spcPts val="0"/>
              </a:spcAft>
              <a:buSzPts val="2000"/>
              <a:buNone/>
            </a:pPr>
            <a:r>
              <a:rPr lang="en-US" dirty="0"/>
              <a:t>Cincinnati, OH 45202</a:t>
            </a:r>
          </a:p>
          <a:p>
            <a:pPr marL="0" lvl="0" indent="0" algn="ctr" rtl="0">
              <a:lnSpc>
                <a:spcPct val="100000"/>
              </a:lnSpc>
              <a:spcBef>
                <a:spcPts val="0"/>
              </a:spcBef>
              <a:spcAft>
                <a:spcPts val="0"/>
              </a:spcAft>
              <a:buSzPts val="2000"/>
              <a:buNone/>
            </a:pPr>
            <a:r>
              <a:rPr lang="en-US" dirty="0"/>
              <a:t>Telephone:  513.352.1600</a:t>
            </a:r>
          </a:p>
          <a:p>
            <a:pPr marL="0" lvl="0" indent="0" algn="ctr" rtl="0">
              <a:lnSpc>
                <a:spcPct val="100000"/>
              </a:lnSpc>
              <a:spcBef>
                <a:spcPts val="0"/>
              </a:spcBef>
              <a:spcAft>
                <a:spcPts val="0"/>
              </a:spcAft>
              <a:buSzPts val="2000"/>
              <a:buNone/>
            </a:pPr>
            <a:r>
              <a:rPr lang="en-US" dirty="0"/>
              <a:t>Facsimile:  513.352.3158</a:t>
            </a:r>
          </a:p>
          <a:p>
            <a:pPr marL="0" lvl="0" indent="0" algn="ctr" rtl="0">
              <a:lnSpc>
                <a:spcPct val="100000"/>
              </a:lnSpc>
              <a:spcBef>
                <a:spcPts val="0"/>
              </a:spcBef>
              <a:spcAft>
                <a:spcPts val="0"/>
              </a:spcAft>
              <a:buSzPts val="2000"/>
              <a:buNone/>
            </a:pPr>
            <a:r>
              <a:rPr lang="en-US" dirty="0"/>
              <a:t>Email:  </a:t>
            </a:r>
            <a:r>
              <a:rPr lang="en-US" dirty="0">
                <a:hlinkClick r:id="rId5"/>
              </a:rPr>
              <a:t>cca@Cincinnati-oh.gov</a:t>
            </a:r>
            <a:endParaRPr lang="en-US" dirty="0"/>
          </a:p>
          <a:p>
            <a:pPr marL="0" lvl="0" indent="0" algn="ctr" rtl="0">
              <a:lnSpc>
                <a:spcPct val="100000"/>
              </a:lnSpc>
              <a:spcBef>
                <a:spcPts val="0"/>
              </a:spcBef>
              <a:spcAft>
                <a:spcPts val="0"/>
              </a:spcAft>
              <a:buSzPts val="2000"/>
              <a:buNone/>
            </a:pPr>
            <a:endParaRPr lang="en-US" dirty="0"/>
          </a:p>
        </p:txBody>
      </p:sp>
      <p:pic>
        <p:nvPicPr>
          <p:cNvPr id="4" name="Audio 3">
            <a:hlinkClick r:id="" action="ppaction://media"/>
            <a:extLst>
              <a:ext uri="{FF2B5EF4-FFF2-40B4-BE49-F238E27FC236}">
                <a16:creationId xmlns:a16="http://schemas.microsoft.com/office/drawing/2014/main" id="{835F7919-7A87-4DA5-9169-1C67F4EE3E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4831565"/>
      </p:ext>
    </p:extLst>
  </p:cSld>
  <p:clrMapOvr>
    <a:masterClrMapping/>
  </p:clrMapOvr>
  <mc:AlternateContent xmlns:mc="http://schemas.openxmlformats.org/markup-compatibility/2006" xmlns:p14="http://schemas.microsoft.com/office/powerpoint/2010/main">
    <mc:Choice Requires="p14">
      <p:transition spd="slow" p14:dur="2000" advTm="70355"/>
    </mc:Choice>
    <mc:Fallback xmlns="">
      <p:transition spd="slow" advTm="70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A477-D578-410B-ABD4-E4C39CD993CB}"/>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6E846882-6198-4FD0-8147-3F61BF4EB4F5}"/>
              </a:ext>
            </a:extLst>
          </p:cNvPr>
          <p:cNvSpPr>
            <a:spLocks noGrp="1"/>
          </p:cNvSpPr>
          <p:nvPr>
            <p:ph idx="1"/>
          </p:nvPr>
        </p:nvSpPr>
        <p:spPr>
          <a:xfrm>
            <a:off x="1024128" y="2119740"/>
            <a:ext cx="9720073" cy="4023360"/>
          </a:xfrm>
        </p:spPr>
        <p:txBody>
          <a:bodyPr>
            <a:normAutofit fontScale="77500" lnSpcReduction="20000"/>
          </a:bodyPr>
          <a:lstStyle/>
          <a:p>
            <a:pPr>
              <a:buFont typeface="Wingdings" panose="05000000000000000000" pitchFamily="2" charset="2"/>
              <a:buChar char="v"/>
            </a:pPr>
            <a:r>
              <a:rPr lang="en-US" dirty="0"/>
              <a:t>CURFEWS</a:t>
            </a:r>
          </a:p>
          <a:p>
            <a:pPr>
              <a:buFont typeface="Wingdings" panose="05000000000000000000" pitchFamily="2" charset="2"/>
              <a:buChar char="v"/>
            </a:pPr>
            <a:r>
              <a:rPr lang="en-US" dirty="0"/>
              <a:t>BICYCLE LAWS</a:t>
            </a:r>
          </a:p>
          <a:p>
            <a:pPr>
              <a:buFont typeface="Wingdings" panose="05000000000000000000" pitchFamily="2" charset="2"/>
              <a:buChar char="v"/>
            </a:pPr>
            <a:r>
              <a:rPr lang="en-US" dirty="0"/>
              <a:t>PEDESTRIAN LAW</a:t>
            </a:r>
          </a:p>
          <a:p>
            <a:pPr>
              <a:buFont typeface="Wingdings" panose="05000000000000000000" pitchFamily="2" charset="2"/>
              <a:buChar char="v"/>
            </a:pPr>
            <a:r>
              <a:rPr lang="en-US" dirty="0"/>
              <a:t>A POLICE OFFICER CAN…</a:t>
            </a:r>
          </a:p>
          <a:p>
            <a:pPr>
              <a:buFont typeface="Wingdings" panose="05000000000000000000" pitchFamily="2" charset="2"/>
              <a:buChar char="v"/>
            </a:pPr>
            <a:r>
              <a:rPr lang="en-US" dirty="0"/>
              <a:t>TELL ME WHAT BEING POLITE AND RESECTFUL MEANS TO YOU</a:t>
            </a:r>
          </a:p>
          <a:p>
            <a:pPr>
              <a:buFont typeface="Wingdings" panose="05000000000000000000" pitchFamily="2" charset="2"/>
              <a:buChar char="v"/>
            </a:pPr>
            <a:r>
              <a:rPr lang="en-US" dirty="0"/>
              <a:t>THINGS TO REMEMBER</a:t>
            </a:r>
          </a:p>
          <a:p>
            <a:pPr>
              <a:buFont typeface="Wingdings" panose="05000000000000000000" pitchFamily="2" charset="2"/>
              <a:buChar char="v"/>
            </a:pPr>
            <a:r>
              <a:rPr lang="en-US" dirty="0"/>
              <a:t>WAYS TO FILE A COMPLAINT</a:t>
            </a:r>
          </a:p>
          <a:p>
            <a:pPr>
              <a:buFont typeface="Wingdings" panose="05000000000000000000" pitchFamily="2" charset="2"/>
              <a:buChar char="v"/>
            </a:pPr>
            <a:r>
              <a:rPr lang="en-US" dirty="0"/>
              <a:t>HOW OLD DO YOU HAVE TO BE TO FILE A COMPLAINT</a:t>
            </a:r>
          </a:p>
          <a:p>
            <a:pPr>
              <a:buFont typeface="Wingdings" panose="05000000000000000000" pitchFamily="2" charset="2"/>
              <a:buChar char="v"/>
            </a:pPr>
            <a:r>
              <a:rPr lang="en-US" dirty="0"/>
              <a:t>TYPES OF COMPLAINTS INVESTIGATED BY CCA</a:t>
            </a:r>
          </a:p>
          <a:p>
            <a:pPr>
              <a:buFont typeface="Wingdings" panose="05000000000000000000" pitchFamily="2" charset="2"/>
              <a:buChar char="v"/>
            </a:pPr>
            <a:r>
              <a:rPr lang="en-US" dirty="0"/>
              <a:t>WHERE TO FIND US</a:t>
            </a:r>
          </a:p>
          <a:p>
            <a:pPr>
              <a:buFont typeface="Wingdings" panose="05000000000000000000" pitchFamily="2" charset="2"/>
              <a:buChar char="v"/>
            </a:pPr>
            <a:r>
              <a:rPr lang="en-US" dirty="0"/>
              <a:t>REAL TALK PROGRAM GUIDE</a:t>
            </a:r>
          </a:p>
        </p:txBody>
      </p:sp>
      <p:pic>
        <p:nvPicPr>
          <p:cNvPr id="10" name="Audio 9">
            <a:hlinkClick r:id="" action="ppaction://media"/>
            <a:extLst>
              <a:ext uri="{FF2B5EF4-FFF2-40B4-BE49-F238E27FC236}">
                <a16:creationId xmlns:a16="http://schemas.microsoft.com/office/drawing/2014/main" id="{32E0776C-BFF6-47FE-AD0C-78D6BAD3BC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7239299"/>
      </p:ext>
    </p:extLst>
  </p:cSld>
  <p:clrMapOvr>
    <a:masterClrMapping/>
  </p:clrMapOvr>
  <mc:AlternateContent xmlns:mc="http://schemas.openxmlformats.org/markup-compatibility/2006" xmlns:p14="http://schemas.microsoft.com/office/powerpoint/2010/main">
    <mc:Choice Requires="p14">
      <p:transition spd="slow" p14:dur="2000" advTm="73391"/>
    </mc:Choice>
    <mc:Fallback xmlns="">
      <p:transition spd="slow" advTm="7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Impact"/>
              <a:buNone/>
            </a:pPr>
            <a:r>
              <a:rPr lang="en-US" dirty="0"/>
              <a:t>CURFEWS</a:t>
            </a:r>
            <a:endParaRPr dirty="0"/>
          </a:p>
        </p:txBody>
      </p:sp>
      <p:sp>
        <p:nvSpPr>
          <p:cNvPr id="155" name="Google Shape;155;p2"/>
          <p:cNvSpPr txBox="1">
            <a:spLocks noGrp="1"/>
          </p:cNvSpPr>
          <p:nvPr>
            <p:ph idx="1"/>
          </p:nvPr>
        </p:nvSpPr>
        <p:spPr>
          <a:xfrm>
            <a:off x="685800" y="1936750"/>
            <a:ext cx="10394700" cy="1088400"/>
          </a:xfrm>
          <a:prstGeom prst="rect">
            <a:avLst/>
          </a:prstGeom>
          <a:noFill/>
          <a:ln>
            <a:noFill/>
          </a:ln>
        </p:spPr>
        <p:txBody>
          <a:bodyPr spcFirstLastPara="1" wrap="square" lIns="91425" tIns="45700" rIns="91425" bIns="45700" anchor="ctr" anchorCtr="0">
            <a:normAutofit/>
          </a:bodyPr>
          <a:lstStyle/>
          <a:p>
            <a:pPr marL="228600" lvl="0" indent="-139700" algn="l" rtl="0">
              <a:lnSpc>
                <a:spcPct val="120000"/>
              </a:lnSpc>
              <a:spcBef>
                <a:spcPts val="0"/>
              </a:spcBef>
              <a:spcAft>
                <a:spcPts val="0"/>
              </a:spcAft>
              <a:buSzPts val="1800"/>
              <a:buChar char="•"/>
            </a:pPr>
            <a:r>
              <a:rPr lang="en-US" sz="1800" dirty="0"/>
              <a:t>IF YOU ARE 15 OR YOUNGER YOU ARE REQUIRED BY LAW TO BE IN THE HOUSE BY 10PM</a:t>
            </a:r>
            <a:endParaRPr sz="1800" dirty="0"/>
          </a:p>
          <a:p>
            <a:pPr marL="228600" lvl="0" indent="-139700" algn="l" rtl="0">
              <a:lnSpc>
                <a:spcPct val="120000"/>
              </a:lnSpc>
              <a:spcBef>
                <a:spcPts val="1000"/>
              </a:spcBef>
              <a:spcAft>
                <a:spcPts val="0"/>
              </a:spcAft>
              <a:buSzPts val="1800"/>
              <a:buChar char="•"/>
            </a:pPr>
            <a:r>
              <a:rPr lang="en-US" sz="1800" dirty="0"/>
              <a:t>IF YOU ARE 16 OR 17 YOU ARE REQUIRED BY LAW TO BE IN THE HOUSE BY 12AM</a:t>
            </a:r>
            <a:endParaRPr sz="1800" dirty="0"/>
          </a:p>
        </p:txBody>
      </p:sp>
      <p:pic>
        <p:nvPicPr>
          <p:cNvPr id="12" name="Audio 11">
            <a:hlinkClick r:id="" action="ppaction://media"/>
            <a:extLst>
              <a:ext uri="{FF2B5EF4-FFF2-40B4-BE49-F238E27FC236}">
                <a16:creationId xmlns:a16="http://schemas.microsoft.com/office/drawing/2014/main" id="{5997F23B-6DA0-402C-A8B7-45ECF9B7A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870"/>
    </mc:Choice>
    <mc:Fallback xmlns="">
      <p:transition spd="slow" advTm="6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Impact"/>
              <a:buNone/>
            </a:pPr>
            <a:r>
              <a:rPr lang="en-US"/>
              <a:t>BICYCLE LAWS </a:t>
            </a:r>
            <a:endParaRPr/>
          </a:p>
        </p:txBody>
      </p:sp>
      <p:sp>
        <p:nvSpPr>
          <p:cNvPr id="161" name="Google Shape;161;p3"/>
          <p:cNvSpPr txBox="1">
            <a:spLocks noGrp="1"/>
          </p:cNvSpPr>
          <p:nvPr>
            <p:ph idx="1"/>
          </p:nvPr>
        </p:nvSpPr>
        <p:spPr>
          <a:xfrm>
            <a:off x="857250" y="1994475"/>
            <a:ext cx="10223100" cy="2751300"/>
          </a:xfrm>
          <a:prstGeom prst="rect">
            <a:avLst/>
          </a:prstGeom>
          <a:noFill/>
          <a:ln>
            <a:noFill/>
          </a:ln>
        </p:spPr>
        <p:txBody>
          <a:bodyPr spcFirstLastPara="1" wrap="square" lIns="91425" tIns="45700" rIns="91425" bIns="45700" anchor="ctr" anchorCtr="0">
            <a:normAutofit fontScale="92500" lnSpcReduction="10000"/>
          </a:bodyPr>
          <a:lstStyle/>
          <a:p>
            <a:pPr marL="228600" lvl="0" indent="-139700" algn="l" rtl="0">
              <a:lnSpc>
                <a:spcPct val="110000"/>
              </a:lnSpc>
              <a:spcBef>
                <a:spcPts val="0"/>
              </a:spcBef>
              <a:spcAft>
                <a:spcPts val="0"/>
              </a:spcAft>
              <a:buSzPts val="1800"/>
              <a:buChar char="•"/>
            </a:pPr>
            <a:r>
              <a:rPr lang="en-US" sz="1800"/>
              <a:t>ANY PERSON 15 YEARS AND OLDER CANNOT RIDE ON THE SIDEWALK, YOU MUST RIDE ON THE ROAD,  IN THE SAME DIRECTION OF TRAFFIC AND OBEY TRAFFIC LAWS</a:t>
            </a:r>
            <a:endParaRPr sz="1800"/>
          </a:p>
          <a:p>
            <a:pPr marL="228600" lvl="0" indent="-139700" algn="l" rtl="0">
              <a:lnSpc>
                <a:spcPct val="110000"/>
              </a:lnSpc>
              <a:spcBef>
                <a:spcPts val="1000"/>
              </a:spcBef>
              <a:spcAft>
                <a:spcPts val="0"/>
              </a:spcAft>
              <a:buSzPts val="1800"/>
              <a:buChar char="•"/>
            </a:pPr>
            <a:r>
              <a:rPr lang="en-US" sz="1800"/>
              <a:t>BICYCLES ARE NOT PERMITTED ON THE HIGHWAY</a:t>
            </a:r>
            <a:endParaRPr sz="1800"/>
          </a:p>
          <a:p>
            <a:pPr marL="228600" lvl="0" indent="-139700" algn="l" rtl="0">
              <a:lnSpc>
                <a:spcPct val="110000"/>
              </a:lnSpc>
              <a:spcBef>
                <a:spcPts val="1000"/>
              </a:spcBef>
              <a:spcAft>
                <a:spcPts val="0"/>
              </a:spcAft>
              <a:buSzPts val="1800"/>
              <a:buChar char="•"/>
            </a:pPr>
            <a:r>
              <a:rPr lang="en-US" sz="1800"/>
              <a:t>YOUTH UNDER 15 MUST WEAR HELMETS </a:t>
            </a:r>
            <a:endParaRPr sz="1800"/>
          </a:p>
          <a:p>
            <a:pPr marL="228600" lvl="0" indent="-139700" algn="l" rtl="0">
              <a:lnSpc>
                <a:spcPct val="110000"/>
              </a:lnSpc>
              <a:spcBef>
                <a:spcPts val="1000"/>
              </a:spcBef>
              <a:spcAft>
                <a:spcPts val="0"/>
              </a:spcAft>
              <a:buSzPts val="1800"/>
              <a:buChar char="•"/>
            </a:pPr>
            <a:r>
              <a:rPr lang="en-US" sz="1800"/>
              <a:t>BIKES MUST HAVE BELLS AND ADEQUATE BRAKES</a:t>
            </a:r>
            <a:endParaRPr sz="1800"/>
          </a:p>
          <a:p>
            <a:pPr marL="228600" lvl="0" indent="-139700" algn="l" rtl="0">
              <a:lnSpc>
                <a:spcPct val="110000"/>
              </a:lnSpc>
              <a:spcBef>
                <a:spcPts val="1000"/>
              </a:spcBef>
              <a:spcAft>
                <a:spcPts val="0"/>
              </a:spcAft>
              <a:buSzPts val="1800"/>
              <a:buChar char="•"/>
            </a:pPr>
            <a:r>
              <a:rPr lang="en-US" sz="1800"/>
              <a:t>IF RIDING A BIKE BETWEEN SUNSET AND SUNRISE, A LIGHT MUST BE MOUNTED ON THE OPERATOR OR THE BIKE’S FRONT, NEED VISIBLE RED REFLECTOR ON REAR, AND LAMP FLASHING OR STEADY RED LIGHT ON BIKES REAR</a:t>
            </a:r>
            <a:endParaRPr sz="1800"/>
          </a:p>
        </p:txBody>
      </p:sp>
      <p:pic>
        <p:nvPicPr>
          <p:cNvPr id="10" name="Audio 9">
            <a:hlinkClick r:id="" action="ppaction://media"/>
            <a:extLst>
              <a:ext uri="{FF2B5EF4-FFF2-40B4-BE49-F238E27FC236}">
                <a16:creationId xmlns:a16="http://schemas.microsoft.com/office/drawing/2014/main" id="{A8235BE3-8E2E-4842-B4EE-37D039461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850"/>
    </mc:Choice>
    <mc:Fallback xmlns="">
      <p:transition spd="slow" advTm="12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Impact"/>
              <a:buNone/>
            </a:pPr>
            <a:r>
              <a:rPr lang="en-US"/>
              <a:t>PEDESTRIAN LAWS</a:t>
            </a:r>
            <a:endParaRPr/>
          </a:p>
        </p:txBody>
      </p:sp>
      <p:sp>
        <p:nvSpPr>
          <p:cNvPr id="167" name="Google Shape;167;p4"/>
          <p:cNvSpPr txBox="1">
            <a:spLocks noGrp="1"/>
          </p:cNvSpPr>
          <p:nvPr>
            <p:ph idx="1"/>
          </p:nvPr>
        </p:nvSpPr>
        <p:spPr>
          <a:xfrm>
            <a:off x="685800" y="1837775"/>
            <a:ext cx="10394700" cy="1568400"/>
          </a:xfrm>
          <a:prstGeom prst="rect">
            <a:avLst/>
          </a:prstGeom>
          <a:noFill/>
          <a:ln>
            <a:noFill/>
          </a:ln>
        </p:spPr>
        <p:txBody>
          <a:bodyPr spcFirstLastPara="1" wrap="square" lIns="91425" tIns="45700" rIns="91425" bIns="45700" anchor="ctr" anchorCtr="0">
            <a:normAutofit/>
          </a:bodyPr>
          <a:lstStyle/>
          <a:p>
            <a:pPr marL="228600" lvl="0" indent="-139700" algn="l" rtl="0">
              <a:lnSpc>
                <a:spcPct val="120000"/>
              </a:lnSpc>
              <a:spcBef>
                <a:spcPts val="0"/>
              </a:spcBef>
              <a:spcAft>
                <a:spcPts val="0"/>
              </a:spcAft>
              <a:buSzPts val="1800"/>
              <a:buChar char="•"/>
            </a:pPr>
            <a:r>
              <a:rPr lang="en-US" sz="1800"/>
              <a:t>PEDESTRIANS HAVE THE RIGHT OF WAY IN THE CROSSWALK ONLY</a:t>
            </a:r>
            <a:endParaRPr sz="1800"/>
          </a:p>
          <a:p>
            <a:pPr marL="228600" lvl="0" indent="-139700" algn="l" rtl="0">
              <a:lnSpc>
                <a:spcPct val="120000"/>
              </a:lnSpc>
              <a:spcBef>
                <a:spcPts val="1000"/>
              </a:spcBef>
              <a:spcAft>
                <a:spcPts val="0"/>
              </a:spcAft>
              <a:buSzPts val="1800"/>
              <a:buChar char="•"/>
            </a:pPr>
            <a:r>
              <a:rPr lang="en-US" sz="1800"/>
              <a:t>IF THERE IS NO SIDEWALK; YOU SHOULD WALK CLOSE TO THE CURB</a:t>
            </a:r>
            <a:endParaRPr sz="1800"/>
          </a:p>
          <a:p>
            <a:pPr marL="228600" lvl="0" indent="-139700" algn="l" rtl="0">
              <a:lnSpc>
                <a:spcPct val="120000"/>
              </a:lnSpc>
              <a:spcBef>
                <a:spcPts val="1000"/>
              </a:spcBef>
              <a:spcAft>
                <a:spcPts val="0"/>
              </a:spcAft>
              <a:buSzPts val="1800"/>
              <a:buChar char="•"/>
            </a:pPr>
            <a:r>
              <a:rPr lang="en-US" sz="1800"/>
              <a:t>JAYWALKING IS A CRIME</a:t>
            </a:r>
            <a:endParaRPr sz="1800"/>
          </a:p>
        </p:txBody>
      </p:sp>
      <p:pic>
        <p:nvPicPr>
          <p:cNvPr id="3" name="Audio 2">
            <a:hlinkClick r:id="" action="ppaction://media"/>
            <a:extLst>
              <a:ext uri="{FF2B5EF4-FFF2-40B4-BE49-F238E27FC236}">
                <a16:creationId xmlns:a16="http://schemas.microsoft.com/office/drawing/2014/main" id="{54E5C7DF-51D8-49C2-802E-CBA8979752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13"/>
    </mc:Choice>
    <mc:Fallback xmlns="">
      <p:transition spd="slow" advTm="59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860"/>
              <a:buFont typeface="Impact"/>
              <a:buNone/>
            </a:pPr>
            <a:r>
              <a:rPr lang="en-US" sz="4860"/>
              <a:t>A POLICE OFFICER CAN</a:t>
            </a:r>
            <a:br>
              <a:rPr lang="en-US" sz="4860"/>
            </a:br>
            <a:endParaRPr sz="4860"/>
          </a:p>
        </p:txBody>
      </p:sp>
      <p:sp>
        <p:nvSpPr>
          <p:cNvPr id="173" name="Google Shape;173;p5"/>
          <p:cNvSpPr txBox="1">
            <a:spLocks noGrp="1"/>
          </p:cNvSpPr>
          <p:nvPr>
            <p:ph idx="1"/>
          </p:nvPr>
        </p:nvSpPr>
        <p:spPr>
          <a:xfrm>
            <a:off x="685800" y="1478250"/>
            <a:ext cx="10394700" cy="2101200"/>
          </a:xfrm>
          <a:prstGeom prst="rect">
            <a:avLst/>
          </a:prstGeom>
          <a:noFill/>
          <a:ln>
            <a:noFill/>
          </a:ln>
        </p:spPr>
        <p:txBody>
          <a:bodyPr spcFirstLastPara="1" wrap="square" lIns="91425" tIns="45700" rIns="91425" bIns="45700" anchor="ctr" anchorCtr="0">
            <a:normAutofit/>
          </a:bodyPr>
          <a:lstStyle/>
          <a:p>
            <a:pPr marL="228600" lvl="0" indent="-139700" algn="l" rtl="0">
              <a:lnSpc>
                <a:spcPct val="120000"/>
              </a:lnSpc>
              <a:spcBef>
                <a:spcPts val="0"/>
              </a:spcBef>
              <a:spcAft>
                <a:spcPts val="0"/>
              </a:spcAft>
              <a:buSzPts val="1800"/>
              <a:buChar char="•"/>
            </a:pPr>
            <a:r>
              <a:rPr lang="en-US" sz="1800"/>
              <a:t>ASK YOUR NAME</a:t>
            </a:r>
            <a:endParaRPr sz="1800"/>
          </a:p>
          <a:p>
            <a:pPr marL="228600" lvl="0" indent="-139700" algn="l" rtl="0">
              <a:lnSpc>
                <a:spcPct val="120000"/>
              </a:lnSpc>
              <a:spcBef>
                <a:spcPts val="1000"/>
              </a:spcBef>
              <a:spcAft>
                <a:spcPts val="0"/>
              </a:spcAft>
              <a:buSzPts val="1800"/>
              <a:buChar char="•"/>
            </a:pPr>
            <a:r>
              <a:rPr lang="en-US" sz="1800"/>
              <a:t>ASK FOR YOUR ADDRESS</a:t>
            </a:r>
            <a:endParaRPr sz="1800"/>
          </a:p>
          <a:p>
            <a:pPr marL="228600" lvl="0" indent="-139700" algn="l" rtl="0">
              <a:lnSpc>
                <a:spcPct val="120000"/>
              </a:lnSpc>
              <a:spcBef>
                <a:spcPts val="1000"/>
              </a:spcBef>
              <a:spcAft>
                <a:spcPts val="0"/>
              </a:spcAft>
              <a:buSzPts val="1800"/>
              <a:buChar char="•"/>
            </a:pPr>
            <a:r>
              <a:rPr lang="en-US" sz="1800"/>
              <a:t>ASK TO SEE YOUR ID</a:t>
            </a:r>
            <a:endParaRPr sz="1800"/>
          </a:p>
          <a:p>
            <a:pPr marL="228600" lvl="0" indent="-139700" algn="l" rtl="0">
              <a:lnSpc>
                <a:spcPct val="120000"/>
              </a:lnSpc>
              <a:spcBef>
                <a:spcPts val="1000"/>
              </a:spcBef>
              <a:spcAft>
                <a:spcPts val="0"/>
              </a:spcAft>
              <a:buSzPts val="1800"/>
              <a:buChar char="•"/>
            </a:pPr>
            <a:r>
              <a:rPr lang="en-US" sz="1800"/>
              <a:t>ASK “WHAT ARE YOU DOING?”</a:t>
            </a:r>
            <a:endParaRPr sz="1800"/>
          </a:p>
        </p:txBody>
      </p:sp>
      <p:pic>
        <p:nvPicPr>
          <p:cNvPr id="4" name="Audio 3">
            <a:hlinkClick r:id="" action="ppaction://media"/>
            <a:extLst>
              <a:ext uri="{FF2B5EF4-FFF2-40B4-BE49-F238E27FC236}">
                <a16:creationId xmlns:a16="http://schemas.microsoft.com/office/drawing/2014/main" id="{020A5680-9103-43C7-9F82-3EEB7B77D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982"/>
    </mc:Choice>
    <mc:Fallback xmlns="">
      <p:transition spd="slow" advTm="11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860"/>
              <a:buFont typeface="Impact"/>
              <a:buNone/>
            </a:pPr>
            <a:r>
              <a:rPr lang="en-US" sz="4860"/>
              <a:t>TELL ME WHAT BEING POLITE AND RESPECTFUL MEANS TO YOU</a:t>
            </a:r>
            <a:endParaRPr/>
          </a:p>
        </p:txBody>
      </p:sp>
      <p:sp>
        <p:nvSpPr>
          <p:cNvPr id="179" name="Google Shape;179;p6"/>
          <p:cNvSpPr txBox="1">
            <a:spLocks noGrp="1"/>
          </p:cNvSpPr>
          <p:nvPr>
            <p:ph idx="1"/>
          </p:nvPr>
        </p:nvSpPr>
        <p:spPr>
          <a:xfrm>
            <a:off x="685800" y="2133025"/>
            <a:ext cx="10394700" cy="1431600"/>
          </a:xfrm>
          <a:prstGeom prst="rect">
            <a:avLst/>
          </a:prstGeom>
          <a:noFill/>
          <a:ln>
            <a:noFill/>
          </a:ln>
        </p:spPr>
        <p:txBody>
          <a:bodyPr spcFirstLastPara="1" wrap="square" lIns="91425" tIns="45700" rIns="91425" bIns="45700" anchor="ctr" anchorCtr="0">
            <a:normAutofit/>
          </a:bodyPr>
          <a:lstStyle/>
          <a:p>
            <a:pPr marL="228600" lvl="0" indent="-139700" algn="l" rtl="0">
              <a:lnSpc>
                <a:spcPct val="120000"/>
              </a:lnSpc>
              <a:spcBef>
                <a:spcPts val="0"/>
              </a:spcBef>
              <a:spcAft>
                <a:spcPts val="0"/>
              </a:spcAft>
              <a:buSzPts val="1800"/>
              <a:buChar char="•"/>
            </a:pPr>
            <a:r>
              <a:rPr lang="en-US" sz="1800"/>
              <a:t>?????</a:t>
            </a:r>
            <a:endParaRPr sz="1800"/>
          </a:p>
        </p:txBody>
      </p:sp>
      <p:pic>
        <p:nvPicPr>
          <p:cNvPr id="8" name="Audio 7">
            <a:hlinkClick r:id="" action="ppaction://media"/>
            <a:extLst>
              <a:ext uri="{FF2B5EF4-FFF2-40B4-BE49-F238E27FC236}">
                <a16:creationId xmlns:a16="http://schemas.microsoft.com/office/drawing/2014/main" id="{9AC85F6D-0071-4882-9B06-1D0E98CE05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787"/>
    </mc:Choice>
    <mc:Fallback xmlns="">
      <p:transition spd="slow" advTm="9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5400"/>
              <a:buFont typeface="Impact"/>
              <a:buNone/>
            </a:pPr>
            <a:r>
              <a:rPr lang="en-US" dirty="0"/>
              <a:t>THINGS TO REMEMBER</a:t>
            </a:r>
            <a:endParaRPr dirty="0"/>
          </a:p>
        </p:txBody>
      </p:sp>
      <p:sp>
        <p:nvSpPr>
          <p:cNvPr id="185" name="Google Shape;185;p7"/>
          <p:cNvSpPr txBox="1">
            <a:spLocks noGrp="1"/>
          </p:cNvSpPr>
          <p:nvPr>
            <p:ph idx="1"/>
          </p:nvPr>
        </p:nvSpPr>
        <p:spPr>
          <a:xfrm>
            <a:off x="685800" y="1837775"/>
            <a:ext cx="10394700" cy="3973090"/>
          </a:xfrm>
          <a:prstGeom prst="rect">
            <a:avLst/>
          </a:prstGeom>
          <a:noFill/>
          <a:ln>
            <a:noFill/>
          </a:ln>
        </p:spPr>
        <p:txBody>
          <a:bodyPr spcFirstLastPara="1" wrap="square" lIns="91425" tIns="45700" rIns="91425" bIns="45700" anchor="ctr" anchorCtr="0">
            <a:normAutofit/>
          </a:bodyPr>
          <a:lstStyle/>
          <a:p>
            <a:pPr marL="228600" lvl="0" indent="-139700" algn="l" rtl="0">
              <a:lnSpc>
                <a:spcPct val="110000"/>
              </a:lnSpc>
              <a:spcBef>
                <a:spcPts val="0"/>
              </a:spcBef>
              <a:spcAft>
                <a:spcPts val="0"/>
              </a:spcAft>
              <a:buSzPts val="1800"/>
              <a:buChar char="•"/>
            </a:pPr>
            <a:r>
              <a:rPr lang="en-US" sz="1800" dirty="0"/>
              <a:t>DO NOT GET IN AN ARGUMENT WITH A POLICE OFFICER</a:t>
            </a:r>
            <a:endParaRPr sz="1800" dirty="0"/>
          </a:p>
          <a:p>
            <a:pPr marL="228600" lvl="0" indent="-139700" algn="l" rtl="0">
              <a:lnSpc>
                <a:spcPct val="110000"/>
              </a:lnSpc>
              <a:spcBef>
                <a:spcPts val="1000"/>
              </a:spcBef>
              <a:spcAft>
                <a:spcPts val="0"/>
              </a:spcAft>
              <a:buSzPts val="1800"/>
              <a:buChar char="•"/>
            </a:pPr>
            <a:r>
              <a:rPr lang="en-US" sz="1800" dirty="0"/>
              <a:t>ANYTHING YOU SAY CAN BE USED AGAINST YOU IN A COURT OF LAW</a:t>
            </a:r>
            <a:endParaRPr sz="1800" dirty="0"/>
          </a:p>
          <a:p>
            <a:pPr marL="228600" lvl="0" indent="-139700" algn="l" rtl="0">
              <a:lnSpc>
                <a:spcPct val="110000"/>
              </a:lnSpc>
              <a:spcBef>
                <a:spcPts val="1000"/>
              </a:spcBef>
              <a:spcAft>
                <a:spcPts val="0"/>
              </a:spcAft>
              <a:buSzPts val="1800"/>
              <a:buChar char="•"/>
            </a:pPr>
            <a:r>
              <a:rPr lang="en-US" sz="1800" dirty="0"/>
              <a:t>KEEP YOUR HANDS IN PLAIN SIGHT-DO NOT REACH IN YOUR POCKET</a:t>
            </a:r>
            <a:endParaRPr sz="1800" dirty="0"/>
          </a:p>
          <a:p>
            <a:pPr marL="228600" lvl="0" indent="-139700" algn="l" rtl="0">
              <a:lnSpc>
                <a:spcPct val="110000"/>
              </a:lnSpc>
              <a:spcBef>
                <a:spcPts val="1000"/>
              </a:spcBef>
              <a:spcAft>
                <a:spcPts val="0"/>
              </a:spcAft>
              <a:buSzPts val="1800"/>
              <a:buChar char="•"/>
            </a:pPr>
            <a:r>
              <a:rPr lang="en-US" sz="1800" dirty="0"/>
              <a:t>DO NOT RUN AWAY FROM A POLICE OFFICER</a:t>
            </a:r>
            <a:endParaRPr sz="1800" dirty="0"/>
          </a:p>
          <a:p>
            <a:pPr marL="228600" lvl="0" indent="-139700" algn="l" rtl="0">
              <a:lnSpc>
                <a:spcPct val="110000"/>
              </a:lnSpc>
              <a:spcBef>
                <a:spcPts val="1000"/>
              </a:spcBef>
              <a:spcAft>
                <a:spcPts val="0"/>
              </a:spcAft>
              <a:buSzPts val="1800"/>
              <a:buChar char="•"/>
            </a:pPr>
            <a:r>
              <a:rPr lang="en-US" sz="1800" dirty="0"/>
              <a:t>DO NOT RESIST ARREST</a:t>
            </a:r>
            <a:endParaRPr sz="1800" dirty="0"/>
          </a:p>
          <a:p>
            <a:pPr marL="228600" lvl="0" indent="-139700" algn="l" rtl="0">
              <a:lnSpc>
                <a:spcPct val="110000"/>
              </a:lnSpc>
              <a:spcBef>
                <a:spcPts val="1000"/>
              </a:spcBef>
              <a:spcAft>
                <a:spcPts val="0"/>
              </a:spcAft>
              <a:buSzPts val="1800"/>
              <a:buChar char="•"/>
            </a:pPr>
            <a:r>
              <a:rPr lang="en-US" sz="1800" dirty="0"/>
              <a:t>STAY CALM AND WATCH YOUR WORDS</a:t>
            </a:r>
            <a:endParaRPr sz="1800" dirty="0"/>
          </a:p>
          <a:p>
            <a:pPr marL="228600" lvl="0" indent="-139700">
              <a:lnSpc>
                <a:spcPct val="110000"/>
              </a:lnSpc>
              <a:spcBef>
                <a:spcPts val="1000"/>
              </a:spcBef>
              <a:spcAft>
                <a:spcPts val="0"/>
              </a:spcAft>
              <a:buSzPts val="1800"/>
              <a:buChar char="•"/>
            </a:pPr>
            <a:r>
              <a:rPr lang="en-US" sz="1800" dirty="0">
                <a:hlinkClick r:id="rId5"/>
              </a:rPr>
              <a:t>GET HOME SAFE</a:t>
            </a:r>
            <a:endParaRPr lang="en-US" sz="1800" dirty="0"/>
          </a:p>
          <a:p>
            <a:pPr marL="228600" lvl="0" indent="-139700">
              <a:lnSpc>
                <a:spcPct val="110000"/>
              </a:lnSpc>
              <a:spcBef>
                <a:spcPts val="1000"/>
              </a:spcBef>
              <a:spcAft>
                <a:spcPts val="0"/>
              </a:spcAft>
              <a:buSzPts val="1800"/>
              <a:buChar char="•"/>
            </a:pPr>
            <a:r>
              <a:rPr lang="en-US" sz="1800" dirty="0"/>
              <a:t>CCA is here for you! </a:t>
            </a:r>
          </a:p>
          <a:p>
            <a:pPr marL="228600" lvl="0" indent="-139700" algn="l" rtl="0">
              <a:lnSpc>
                <a:spcPct val="110000"/>
              </a:lnSpc>
              <a:spcBef>
                <a:spcPts val="1000"/>
              </a:spcBef>
              <a:spcAft>
                <a:spcPts val="0"/>
              </a:spcAft>
              <a:buSzPts val="1800"/>
              <a:buChar char="•"/>
            </a:pPr>
            <a:endParaRPr sz="1800" dirty="0"/>
          </a:p>
        </p:txBody>
      </p:sp>
      <p:pic>
        <p:nvPicPr>
          <p:cNvPr id="3" name="Audio 2">
            <a:hlinkClick r:id="" action="ppaction://media"/>
            <a:extLst>
              <a:ext uri="{FF2B5EF4-FFF2-40B4-BE49-F238E27FC236}">
                <a16:creationId xmlns:a16="http://schemas.microsoft.com/office/drawing/2014/main" id="{46657457-BFAE-49A2-BEE3-7AD8369EDC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5139157"/>
      </p:ext>
    </p:extLst>
  </p:cSld>
  <p:clrMapOvr>
    <a:masterClrMapping/>
  </p:clrMapOvr>
  <mc:AlternateContent xmlns:mc="http://schemas.openxmlformats.org/markup-compatibility/2006" xmlns:p14="http://schemas.microsoft.com/office/powerpoint/2010/main">
    <mc:Choice Requires="p14">
      <p:transition spd="slow" p14:dur="2000" advTm="64686"/>
    </mc:Choice>
    <mc:Fallback xmlns="">
      <p:transition spd="slow" advTm="64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wentieth Century"/>
              <a:buNone/>
            </a:pPr>
            <a:r>
              <a:rPr lang="en-US" dirty="0"/>
              <a:t>WAYS TO FILE A COMPLAINT</a:t>
            </a:r>
            <a:endParaRPr dirty="0"/>
          </a:p>
        </p:txBody>
      </p:sp>
      <p:sp>
        <p:nvSpPr>
          <p:cNvPr id="155" name="Google Shape;155;p2"/>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CCA WEBSITE @ www.cincinnati-oh.gov/ccia</a:t>
            </a:r>
            <a:endParaRPr dirty="0"/>
          </a:p>
          <a:p>
            <a:pPr marL="228600" lvl="0" indent="-228600" algn="l" rtl="0">
              <a:lnSpc>
                <a:spcPct val="120000"/>
              </a:lnSpc>
              <a:spcBef>
                <a:spcPts val="1000"/>
              </a:spcBef>
              <a:spcAft>
                <a:spcPts val="0"/>
              </a:spcAft>
              <a:buSzPts val="2000"/>
              <a:buChar char="•"/>
            </a:pPr>
            <a:r>
              <a:rPr lang="en-US" dirty="0"/>
              <a:t>CCA PHONE @ 513-352-1600</a:t>
            </a:r>
            <a:endParaRPr dirty="0"/>
          </a:p>
          <a:p>
            <a:pPr marL="228600" lvl="0" indent="-101600" algn="l" rtl="0">
              <a:lnSpc>
                <a:spcPct val="120000"/>
              </a:lnSpc>
              <a:spcBef>
                <a:spcPts val="1000"/>
              </a:spcBef>
              <a:spcAft>
                <a:spcPts val="0"/>
              </a:spcAft>
              <a:buSzPts val="2000"/>
              <a:buNone/>
            </a:pPr>
            <a:endParaRPr dirty="0"/>
          </a:p>
        </p:txBody>
      </p:sp>
      <p:pic>
        <p:nvPicPr>
          <p:cNvPr id="4" name="Audio 3">
            <a:hlinkClick r:id="" action="ppaction://media"/>
            <a:extLst>
              <a:ext uri="{FF2B5EF4-FFF2-40B4-BE49-F238E27FC236}">
                <a16:creationId xmlns:a16="http://schemas.microsoft.com/office/drawing/2014/main" id="{0E3C4383-DB6D-441F-B6A1-05B68DFA06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548"/>
    </mc:Choice>
    <mc:Fallback xmlns="">
      <p:transition spd="slow" advTm="36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ca">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cca" id="{EC5F37E0-1434-403C-8889-4550BEA4BFE8}" vid="{71EC7149-6063-4501-85DD-E1324AE331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cca</Template>
  <TotalTime>2198</TotalTime>
  <Words>1018</Words>
  <Application>Microsoft Office PowerPoint</Application>
  <PresentationFormat>Widescreen</PresentationFormat>
  <Paragraphs>87</Paragraphs>
  <Slides>13</Slides>
  <Notes>12</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Berlin Sans FB Demi</vt:lpstr>
      <vt:lpstr>Impact</vt:lpstr>
      <vt:lpstr>Tw Cen MT</vt:lpstr>
      <vt:lpstr>Tw Cen MT Condensed</vt:lpstr>
      <vt:lpstr>Twentieth Century</vt:lpstr>
      <vt:lpstr>Wingdings</vt:lpstr>
      <vt:lpstr>Wingdings 3</vt:lpstr>
      <vt:lpstr>cca</vt:lpstr>
      <vt:lpstr>PowerPoint Presentation</vt:lpstr>
      <vt:lpstr>TOPICS</vt:lpstr>
      <vt:lpstr>CURFEWS</vt:lpstr>
      <vt:lpstr>BICYCLE LAWS </vt:lpstr>
      <vt:lpstr>PEDESTRIAN LAWS</vt:lpstr>
      <vt:lpstr>A POLICE OFFICER CAN </vt:lpstr>
      <vt:lpstr>TELL ME WHAT BEING POLITE AND RESPECTFUL MEANS TO YOU</vt:lpstr>
      <vt:lpstr>THINGS TO REMEMBER</vt:lpstr>
      <vt:lpstr>WAYS TO FILE A COMPLAINT</vt:lpstr>
      <vt:lpstr>HOW OLD DO YOU HAVE TO BE TO FILE A COMPLAINT?</vt:lpstr>
      <vt:lpstr>TYPES OF COMPLAINTS INVESTIGATED BY CCA</vt:lpstr>
      <vt:lpstr>WHERE TO FIND 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Kathereene Forte</dc:creator>
  <cp:lastModifiedBy>Woods, Heidi</cp:lastModifiedBy>
  <cp:revision>35</cp:revision>
  <cp:lastPrinted>2019-10-17T13:59:40Z</cp:lastPrinted>
  <dcterms:created xsi:type="dcterms:W3CDTF">2019-07-21T23:33:05Z</dcterms:created>
  <dcterms:modified xsi:type="dcterms:W3CDTF">2020-07-13T13:53:03Z</dcterms:modified>
</cp:coreProperties>
</file>