
<file path=[Content_Types].xml><?xml version="1.0" encoding="utf-8"?>
<Types xmlns="http://schemas.openxmlformats.org/package/2006/content-types"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7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EC72E-E3AA-44C7-BCAC-D1F42542BCD9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C5516-F92E-40B2-8B22-E53FB1839C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15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C5516-F92E-40B2-8B22-E53FB1839C7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16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943600" y="2092325"/>
            <a:ext cx="2400300" cy="519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686800" y="6400800"/>
            <a:ext cx="3048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05600" y="5867400"/>
            <a:ext cx="2160239" cy="7315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686800" y="6400800"/>
            <a:ext cx="304800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795" y="273050"/>
            <a:ext cx="8090408" cy="1103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0832" y="1404112"/>
            <a:ext cx="8022335" cy="4465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8250" y="6607556"/>
            <a:ext cx="265429" cy="198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.png"/><Relationship Id="rId5" Type="http://schemas.openxmlformats.org/officeDocument/2006/relationships/hyperlink" Target="https://www.cincinnati-oh.gov/ccia/citizen-complaint-annual-%20reports/2019-annual-%20report/" TargetMode="Externa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ncinnati-oh.gov/ccia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hyperlink" Target="mailto:cca@cincinnati-oh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75533" y="3623309"/>
            <a:ext cx="5539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Citizen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Complaint</a:t>
            </a:r>
            <a:r>
              <a:rPr sz="3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Authority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1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3334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>
            <a:extLst>
              <a:ext uri="{FF2B5EF4-FFF2-40B4-BE49-F238E27FC236}">
                <a16:creationId xmlns:a16="http://schemas.microsoft.com/office/drawing/2014/main" id="{CB5B9F3F-7A43-412E-B596-B15AB4D5891F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Investigaciones de la</a:t>
            </a:r>
            <a:r>
              <a:rPr spc="-95" dirty="0"/>
              <a:t> </a:t>
            </a:r>
            <a:r>
              <a:rPr spc="-5" dirty="0"/>
              <a:t>CCA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14400" y="1600200"/>
            <a:ext cx="7391400" cy="13956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Aft>
                <a:spcPts val="600"/>
              </a:spcAft>
              <a:buClr>
                <a:srgbClr val="0070C0"/>
              </a:buClr>
              <a:buSzPct val="125000"/>
            </a:pPr>
            <a:r>
              <a:rPr sz="2000" spc="-5" dirty="0">
                <a:latin typeface="Calibri"/>
                <a:cs typeface="Calibri"/>
              </a:rPr>
              <a:t>El acuerdo de </a:t>
            </a:r>
            <a:r>
              <a:rPr sz="2000" dirty="0">
                <a:latin typeface="Calibri"/>
                <a:cs typeface="Calibri"/>
              </a:rPr>
              <a:t>colaboración </a:t>
            </a:r>
            <a:r>
              <a:rPr sz="2000" spc="-10" dirty="0">
                <a:latin typeface="Calibri"/>
                <a:cs typeface="Calibri"/>
              </a:rPr>
              <a:t>dispone </a:t>
            </a:r>
            <a:r>
              <a:rPr sz="2000" spc="-5" dirty="0">
                <a:latin typeface="Calibri"/>
                <a:cs typeface="Calibri"/>
              </a:rPr>
              <a:t>lo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siguiente:</a:t>
            </a:r>
            <a:endParaRPr sz="2000" dirty="0">
              <a:latin typeface="Calibri"/>
              <a:cs typeface="Calibri"/>
            </a:endParaRPr>
          </a:p>
          <a:p>
            <a:pPr marL="68770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48 horas: denuncias asignadas al </a:t>
            </a:r>
            <a:r>
              <a:rPr sz="2000" spc="-5" dirty="0" err="1">
                <a:latin typeface="Calibri"/>
                <a:cs typeface="Calibri"/>
              </a:rPr>
              <a:t>investigador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687705" marR="508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90 días: </a:t>
            </a:r>
            <a:r>
              <a:rPr sz="2000" spc="-10" dirty="0">
                <a:latin typeface="Calibri"/>
                <a:cs typeface="Calibri"/>
              </a:rPr>
              <a:t>finalización </a:t>
            </a:r>
            <a:r>
              <a:rPr sz="2000" spc="-5" dirty="0">
                <a:latin typeface="Calibri"/>
                <a:cs typeface="Calibri"/>
              </a:rPr>
              <a:t>de la investigación, a </a:t>
            </a:r>
            <a:r>
              <a:rPr sz="2000" spc="-5" dirty="0" err="1">
                <a:latin typeface="Calibri"/>
                <a:cs typeface="Calibri"/>
              </a:rPr>
              <a:t>menos</a:t>
            </a:r>
            <a:r>
              <a:rPr sz="2000" spc="-5" dirty="0">
                <a:latin typeface="Calibri"/>
                <a:cs typeface="Calibri"/>
              </a:rPr>
              <a:t> que</a:t>
            </a:r>
            <a:br>
              <a:rPr lang="en-US" sz="2000" spc="-5" dirty="0">
                <a:latin typeface="Calibri"/>
                <a:cs typeface="Calibri"/>
              </a:rPr>
            </a:br>
            <a:r>
              <a:rPr sz="2000" spc="-5" dirty="0" err="1">
                <a:latin typeface="Calibri"/>
                <a:cs typeface="Calibri"/>
              </a:rPr>
              <a:t>existan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circunstancias</a:t>
            </a:r>
            <a:r>
              <a:rPr sz="2000" spc="-5" dirty="0">
                <a:latin typeface="Calibri"/>
                <a:cs typeface="Calibri"/>
              </a:rPr>
              <a:t> atenuantes.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302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A9132A32-7F1C-445B-8DF6-AF58619D9A3F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Investigaciones de la</a:t>
            </a:r>
            <a:r>
              <a:rPr spc="-95" dirty="0"/>
              <a:t> </a:t>
            </a:r>
            <a:r>
              <a:rPr spc="-5" dirty="0"/>
              <a:t>CCA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914400" y="1567891"/>
            <a:ext cx="7998967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3780790">
              <a:spcAft>
                <a:spcPts val="600"/>
              </a:spcAft>
              <a:buClr>
                <a:srgbClr val="0070C0"/>
              </a:buClr>
              <a:buSzPct val="125000"/>
            </a:pPr>
            <a:r>
              <a:rPr sz="2000" spc="-5" dirty="0">
                <a:latin typeface="Calibri"/>
                <a:cs typeface="Calibri"/>
              </a:rPr>
              <a:t>Se utiliza un </a:t>
            </a:r>
            <a:r>
              <a:rPr sz="2000" spc="-5" dirty="0" err="1">
                <a:latin typeface="Calibri"/>
                <a:cs typeface="Calibri"/>
              </a:rPr>
              <a:t>protocolo</a:t>
            </a:r>
            <a:r>
              <a:rPr sz="2000" spc="-5" dirty="0">
                <a:latin typeface="Calibri"/>
                <a:cs typeface="Calibri"/>
              </a:rPr>
              <a:t> de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investigación</a:t>
            </a:r>
            <a:r>
              <a:rPr sz="2000" spc="-5" dirty="0">
                <a:latin typeface="Calibri"/>
                <a:cs typeface="Calibri"/>
              </a:rPr>
              <a:t>:</a:t>
            </a:r>
            <a:endParaRPr lang="es-419" sz="2000" spc="-5" dirty="0">
              <a:latin typeface="Calibri"/>
              <a:cs typeface="Calibri"/>
            </a:endParaRPr>
          </a:p>
          <a:p>
            <a:pPr marL="690563" marR="109347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 err="1">
                <a:latin typeface="Calibri"/>
                <a:cs typeface="Calibri"/>
              </a:rPr>
              <a:t>Revisión</a:t>
            </a:r>
            <a:r>
              <a:rPr lang="en-US" sz="2000" spc="-5" dirty="0">
                <a:latin typeface="Calibri"/>
                <a:cs typeface="Calibri"/>
              </a:rPr>
              <a:t> de las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 err="1">
                <a:latin typeface="Calibri"/>
                <a:cs typeface="Calibri"/>
              </a:rPr>
              <a:t>denuncias</a:t>
            </a:r>
            <a:r>
              <a:rPr lang="en-US" sz="2000" spc="-5" dirty="0">
                <a:latin typeface="Calibri"/>
                <a:cs typeface="Calibri"/>
              </a:rPr>
              <a:t>. </a:t>
            </a:r>
          </a:p>
          <a:p>
            <a:pPr marL="690563" marR="109347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Recopilación</a:t>
            </a:r>
            <a:r>
              <a:rPr sz="2000" spc="-5" dirty="0">
                <a:latin typeface="Calibri"/>
                <a:cs typeface="Calibri"/>
              </a:rPr>
              <a:t>, revisión y análisis de las </a:t>
            </a:r>
            <a:r>
              <a:rPr sz="2000" spc="-10" dirty="0">
                <a:latin typeface="Calibri"/>
                <a:cs typeface="Calibri"/>
              </a:rPr>
              <a:t>pruebas.  </a:t>
            </a:r>
            <a:endParaRPr lang="en-US" sz="2000" spc="-10" dirty="0">
              <a:latin typeface="Calibri"/>
              <a:cs typeface="Calibri"/>
            </a:endParaRPr>
          </a:p>
          <a:p>
            <a:pPr marL="690563" marR="109347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Entrevista</a:t>
            </a:r>
            <a:r>
              <a:rPr sz="2000" spc="-5" dirty="0">
                <a:latin typeface="Calibri"/>
                <a:cs typeface="Calibri"/>
              </a:rPr>
              <a:t> a todas las partes involucradas y a los testigos.  </a:t>
            </a:r>
            <a:endParaRPr lang="en-US" sz="2000" spc="-5" dirty="0">
              <a:latin typeface="Calibri"/>
              <a:cs typeface="Calibri"/>
            </a:endParaRPr>
          </a:p>
          <a:p>
            <a:pPr marL="690563" marR="109347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Interpretación</a:t>
            </a:r>
            <a:r>
              <a:rPr sz="2000" spc="-5" dirty="0">
                <a:latin typeface="Calibri"/>
                <a:cs typeface="Calibri"/>
              </a:rPr>
              <a:t> de todas las leyes, reglamentos,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políticas</a:t>
            </a:r>
            <a:r>
              <a:rPr sz="2000" spc="-5" dirty="0">
                <a:latin typeface="Calibri"/>
                <a:cs typeface="Calibri"/>
              </a:rPr>
              <a:t>,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procedimientos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decisiones, </a:t>
            </a:r>
            <a:r>
              <a:rPr sz="2000" spc="-5" dirty="0">
                <a:latin typeface="Calibri"/>
                <a:cs typeface="Calibri"/>
              </a:rPr>
              <a:t>prácticas estándar y capacitación  correspondientes.</a:t>
            </a:r>
            <a:endParaRPr sz="2000" dirty="0">
              <a:latin typeface="Calibri"/>
              <a:cs typeface="Calibri"/>
            </a:endParaRPr>
          </a:p>
          <a:p>
            <a:pPr marL="69056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Análisis de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información utilizando la preponderancia de la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carga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la prueba (¿el 51 % de las </a:t>
            </a:r>
            <a:r>
              <a:rPr sz="2000" spc="-10" dirty="0">
                <a:latin typeface="Calibri"/>
                <a:cs typeface="Calibri"/>
              </a:rPr>
              <a:t>pruebas </a:t>
            </a:r>
            <a:r>
              <a:rPr sz="2000" spc="-5" dirty="0">
                <a:latin typeface="Calibri"/>
                <a:cs typeface="Calibri"/>
              </a:rPr>
              <a:t>favorece a un lado o al </a:t>
            </a:r>
            <a:r>
              <a:rPr sz="2000" spc="-10" dirty="0">
                <a:latin typeface="Calibri"/>
                <a:cs typeface="Calibri"/>
              </a:rPr>
              <a:t>otro?).  </a:t>
            </a:r>
            <a:r>
              <a:rPr sz="2000" spc="-5" dirty="0">
                <a:latin typeface="Calibri"/>
                <a:cs typeface="Calibri"/>
              </a:rPr>
              <a:t>Provisión de un análisis, una conclusión y disposición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finales.</a:t>
            </a:r>
          </a:p>
          <a:p>
            <a:pPr marL="69056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Recomendación de la revisión o la adopción de medidas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(de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necesario).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172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DA144E75-71F1-42FE-B7BC-51B69908F9A9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42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Investigacione</a:t>
            </a:r>
            <a:r>
              <a:rPr lang="en-US" dirty="0" err="1"/>
              <a:t>s</a:t>
            </a:r>
            <a:r>
              <a:rPr dirty="0"/>
              <a:t> de la</a:t>
            </a:r>
            <a:r>
              <a:rPr spc="-95" dirty="0"/>
              <a:t> </a:t>
            </a:r>
            <a:r>
              <a:rPr spc="-5" dirty="0"/>
              <a:t>CCA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4400" y="1600200"/>
            <a:ext cx="7290434" cy="40132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63600">
              <a:spcAft>
                <a:spcPts val="600"/>
              </a:spcAft>
              <a:buClr>
                <a:srgbClr val="0070C0"/>
              </a:buClr>
              <a:buSzPct val="125000"/>
            </a:pPr>
            <a:r>
              <a:rPr sz="2000" spc="-5" dirty="0">
                <a:latin typeface="Calibri"/>
                <a:cs typeface="Calibri"/>
              </a:rPr>
              <a:t>Una vez que </a:t>
            </a:r>
            <a:r>
              <a:rPr sz="2000" dirty="0">
                <a:latin typeface="Calibri"/>
                <a:cs typeface="Calibri"/>
              </a:rPr>
              <a:t>se </a:t>
            </a:r>
            <a:r>
              <a:rPr sz="2000" spc="-5" dirty="0">
                <a:latin typeface="Calibri"/>
                <a:cs typeface="Calibri"/>
              </a:rPr>
              <a:t>lleve a cabo la investigación, se procede con lo  siguiente:</a:t>
            </a:r>
            <a:endParaRPr sz="2000" dirty="0">
              <a:latin typeface="Calibri"/>
              <a:cs typeface="Calibri"/>
            </a:endParaRPr>
          </a:p>
          <a:p>
            <a:pPr marL="690563" marR="66929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El director </a:t>
            </a:r>
            <a:r>
              <a:rPr sz="2000" spc="-10" dirty="0">
                <a:latin typeface="Calibri"/>
                <a:cs typeface="Calibri"/>
              </a:rPr>
              <a:t>formula </a:t>
            </a:r>
            <a:r>
              <a:rPr sz="2000" spc="-5" dirty="0">
                <a:latin typeface="Calibri"/>
                <a:cs typeface="Calibri"/>
              </a:rPr>
              <a:t>las conclusiones recomendadas y envía el  informe de investigación a </a:t>
            </a:r>
            <a:r>
              <a:rPr sz="2000" dirty="0">
                <a:latin typeface="Calibri"/>
                <a:cs typeface="Calibri"/>
              </a:rPr>
              <a:t>la Junta.</a:t>
            </a:r>
          </a:p>
          <a:p>
            <a:pPr marL="690563" marR="790575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Actualmente, la </a:t>
            </a:r>
            <a:r>
              <a:rPr sz="2000" dirty="0">
                <a:latin typeface="Calibri"/>
                <a:cs typeface="Calibri"/>
              </a:rPr>
              <a:t>Junta </a:t>
            </a:r>
            <a:r>
              <a:rPr sz="2000" spc="-5" dirty="0">
                <a:latin typeface="Calibri"/>
                <a:cs typeface="Calibri"/>
              </a:rPr>
              <a:t>de la CCA se reúne el </a:t>
            </a:r>
            <a:r>
              <a:rPr sz="2000" spc="-10" dirty="0">
                <a:latin typeface="Calibri"/>
                <a:cs typeface="Calibri"/>
              </a:rPr>
              <a:t>primer </a:t>
            </a:r>
            <a:r>
              <a:rPr sz="2000" dirty="0">
                <a:latin typeface="Calibri"/>
                <a:cs typeface="Calibri"/>
              </a:rPr>
              <a:t>lunes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cada mes para discutir los casos que se le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presentan.</a:t>
            </a:r>
            <a:endParaRPr sz="2000" dirty="0">
              <a:latin typeface="Calibri"/>
              <a:cs typeface="Calibri"/>
            </a:endParaRPr>
          </a:p>
          <a:p>
            <a:pPr marL="690563" marR="8001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La Junta escucha el caso, confirma la integridad de la </a:t>
            </a:r>
            <a:r>
              <a:rPr sz="2000" dirty="0">
                <a:latin typeface="Calibri"/>
                <a:cs typeface="Calibri"/>
              </a:rPr>
              <a:t>investigación  </a:t>
            </a:r>
            <a:r>
              <a:rPr sz="2000" spc="-5" dirty="0">
                <a:latin typeface="Calibri"/>
                <a:cs typeface="Calibri"/>
              </a:rPr>
              <a:t>de la CCA y aprueba o </a:t>
            </a:r>
            <a:r>
              <a:rPr sz="2000" spc="-10" dirty="0">
                <a:latin typeface="Calibri"/>
                <a:cs typeface="Calibri"/>
              </a:rPr>
              <a:t>desaprueba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decisión </a:t>
            </a:r>
            <a:r>
              <a:rPr sz="2000" spc="-5" dirty="0">
                <a:latin typeface="Calibri"/>
                <a:cs typeface="Calibri"/>
              </a:rPr>
              <a:t>de la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CCA.</a:t>
            </a:r>
            <a:endParaRPr sz="2000" dirty="0">
              <a:latin typeface="Calibri"/>
              <a:cs typeface="Calibri"/>
            </a:endParaRP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Luego, </a:t>
            </a:r>
            <a:r>
              <a:rPr sz="2000" spc="-5" dirty="0">
                <a:latin typeface="Calibri"/>
                <a:cs typeface="Calibri"/>
              </a:rPr>
              <a:t>el informe de la investigación se envía al administrador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la ciudad, quien acepta, rechaza o acepta </a:t>
            </a:r>
            <a:r>
              <a:rPr sz="2000" spc="-10" dirty="0">
                <a:latin typeface="Calibri"/>
                <a:cs typeface="Calibri"/>
              </a:rPr>
              <a:t>parcialmente.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decisión  </a:t>
            </a:r>
            <a:r>
              <a:rPr sz="2000" spc="-5" dirty="0">
                <a:latin typeface="Calibri"/>
                <a:cs typeface="Calibri"/>
              </a:rPr>
              <a:t>del administrador de la ciudad es la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definitiva.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pic>
        <p:nvPicPr>
          <p:cNvPr id="10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302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2BCC2BAB-2056-4941-B95A-ED131769E6FD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Investigaciones </a:t>
            </a:r>
            <a:r>
              <a:rPr spc="-20" dirty="0"/>
              <a:t>de </a:t>
            </a:r>
            <a:r>
              <a:rPr dirty="0"/>
              <a:t>la</a:t>
            </a:r>
            <a:r>
              <a:rPr spc="-80" dirty="0"/>
              <a:t> </a:t>
            </a:r>
            <a:r>
              <a:rPr spc="-5" dirty="0"/>
              <a:t>CCA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14400" y="1600200"/>
            <a:ext cx="7369175" cy="436144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spcAft>
                <a:spcPts val="600"/>
              </a:spcAft>
              <a:buClr>
                <a:srgbClr val="0070C0"/>
              </a:buClr>
              <a:buSzPct val="125000"/>
            </a:pPr>
            <a:r>
              <a:rPr sz="2000" spc="-5" dirty="0">
                <a:latin typeface="Calibri"/>
                <a:cs typeface="Calibri"/>
              </a:rPr>
              <a:t>La conclusión recomendada será una de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-5" dirty="0">
                <a:latin typeface="Calibri"/>
                <a:cs typeface="Calibri"/>
              </a:rPr>
              <a:t> siguientes:</a:t>
            </a:r>
            <a:endParaRPr sz="2000" dirty="0">
              <a:latin typeface="Calibri"/>
              <a:cs typeface="Calibri"/>
            </a:endParaRPr>
          </a:p>
          <a:p>
            <a:pPr marL="566738" marR="15938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Sin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fundamento: </a:t>
            </a:r>
            <a:r>
              <a:rPr sz="2000" spc="-5" dirty="0">
                <a:latin typeface="Calibri"/>
                <a:cs typeface="Calibri"/>
              </a:rPr>
              <a:t>cuando la investigación haya </a:t>
            </a:r>
            <a:r>
              <a:rPr sz="2000" spc="-10" dirty="0">
                <a:latin typeface="Calibri"/>
                <a:cs typeface="Calibri"/>
              </a:rPr>
              <a:t>determinado  </a:t>
            </a:r>
            <a:r>
              <a:rPr sz="2000" spc="-5" dirty="0">
                <a:latin typeface="Calibri"/>
                <a:cs typeface="Calibri"/>
              </a:rPr>
              <a:t>que no hay hechos que respalden que el incidente denunciado  realmente </a:t>
            </a:r>
            <a:r>
              <a:rPr sz="2000" spc="-10" dirty="0">
                <a:latin typeface="Calibri"/>
                <a:cs typeface="Calibri"/>
              </a:rPr>
              <a:t>ocurrió.</a:t>
            </a:r>
            <a:endParaRPr sz="2000" dirty="0">
              <a:latin typeface="Calibri"/>
              <a:cs typeface="Calibri"/>
            </a:endParaRPr>
          </a:p>
          <a:p>
            <a:pPr marL="566738" marR="56578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Sustentada: </a:t>
            </a:r>
            <a:r>
              <a:rPr sz="2000" spc="-5" dirty="0">
                <a:latin typeface="Calibri"/>
                <a:cs typeface="Calibri"/>
              </a:rPr>
              <a:t>cuando la denuncia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 persona esté  respaldada por pruebas suficientes para </a:t>
            </a:r>
            <a:r>
              <a:rPr sz="2000" spc="-10" dirty="0">
                <a:latin typeface="Calibri"/>
                <a:cs typeface="Calibri"/>
              </a:rPr>
              <a:t>determinar </a:t>
            </a:r>
            <a:r>
              <a:rPr sz="2000" spc="-5" dirty="0">
                <a:latin typeface="Calibri"/>
                <a:cs typeface="Calibri"/>
              </a:rPr>
              <a:t>que el  incidente </a:t>
            </a:r>
            <a:r>
              <a:rPr sz="2000" spc="-10" dirty="0">
                <a:latin typeface="Calibri"/>
                <a:cs typeface="Calibri"/>
              </a:rPr>
              <a:t>ocurrió </a:t>
            </a:r>
            <a:r>
              <a:rPr sz="2000" spc="-5" dirty="0">
                <a:latin typeface="Calibri"/>
                <a:cs typeface="Calibri"/>
              </a:rPr>
              <a:t>y las acciones del funcionario policial  fueron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inadecuadas.</a:t>
            </a:r>
            <a:endParaRPr sz="2000" dirty="0">
              <a:latin typeface="Calibri"/>
              <a:cs typeface="Calibri"/>
            </a:endParaRPr>
          </a:p>
          <a:p>
            <a:pPr marL="566738" marR="11239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Sin sustento: </a:t>
            </a:r>
            <a:r>
              <a:rPr sz="2000" spc="-5" dirty="0">
                <a:latin typeface="Calibri"/>
                <a:cs typeface="Calibri"/>
              </a:rPr>
              <a:t>cuando no haya suficientes hechos para </a:t>
            </a:r>
            <a:r>
              <a:rPr sz="2000" spc="-10" dirty="0">
                <a:latin typeface="Calibri"/>
                <a:cs typeface="Calibri"/>
              </a:rPr>
              <a:t>decidir si  ocurrió </a:t>
            </a:r>
            <a:r>
              <a:rPr sz="2000" spc="-5" dirty="0">
                <a:latin typeface="Calibri"/>
                <a:cs typeface="Calibri"/>
              </a:rPr>
              <a:t>la presunta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falta.</a:t>
            </a:r>
            <a:endParaRPr sz="2000" dirty="0">
              <a:latin typeface="Calibri"/>
              <a:cs typeface="Calibri"/>
            </a:endParaRPr>
          </a:p>
          <a:p>
            <a:pPr marL="566738" marR="5080" indent="-342900" algn="just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Exonerada: </a:t>
            </a:r>
            <a:r>
              <a:rPr sz="2000" spc="-5" dirty="0">
                <a:latin typeface="Calibri"/>
                <a:cs typeface="Calibri"/>
              </a:rPr>
              <a:t>cuando una preponderancia de las pruebas muestre  que la presunta conducta </a:t>
            </a:r>
            <a:r>
              <a:rPr sz="2000" spc="-10" dirty="0">
                <a:latin typeface="Calibri"/>
                <a:cs typeface="Calibri"/>
              </a:rPr>
              <a:t>ocurrió, </a:t>
            </a:r>
            <a:r>
              <a:rPr sz="2000" spc="-5" dirty="0">
                <a:latin typeface="Calibri"/>
                <a:cs typeface="Calibri"/>
              </a:rPr>
              <a:t>pero no violó las políticas, </a:t>
            </a:r>
            <a:r>
              <a:rPr sz="2000" spc="-10" dirty="0">
                <a:latin typeface="Calibri"/>
                <a:cs typeface="Calibri"/>
              </a:rPr>
              <a:t>los  </a:t>
            </a:r>
            <a:r>
              <a:rPr sz="2000" spc="-5" dirty="0">
                <a:latin typeface="Calibri"/>
                <a:cs typeface="Calibri"/>
              </a:rPr>
              <a:t>procedimientos ni la capacitación del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CPD.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0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39056465-ED7E-4F5B-B84D-94F34DBC5F81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Relaciones de la </a:t>
            </a:r>
            <a:r>
              <a:rPr spc="-5" dirty="0"/>
              <a:t>CCA con el</a:t>
            </a:r>
            <a:r>
              <a:rPr spc="-95" dirty="0"/>
              <a:t> </a:t>
            </a:r>
            <a:r>
              <a:rPr spc="-5" dirty="0"/>
              <a:t>CPD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0" y="1600200"/>
            <a:ext cx="7209916" cy="2859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marR="5080" indent="-344488" algn="just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Si bien la CCA y la </a:t>
            </a:r>
            <a:r>
              <a:rPr sz="2000" spc="-10" dirty="0">
                <a:latin typeface="Calibri"/>
                <a:cs typeface="Calibri"/>
              </a:rPr>
              <a:t>Sección </a:t>
            </a:r>
            <a:r>
              <a:rPr sz="2000" spc="-5" dirty="0">
                <a:latin typeface="Calibri"/>
                <a:cs typeface="Calibri"/>
              </a:rPr>
              <a:t>de Investigaciones Internas del CPD  realizan investigaciones independientes, es </a:t>
            </a:r>
            <a:r>
              <a:rPr sz="2000" dirty="0">
                <a:latin typeface="Calibri"/>
                <a:cs typeface="Calibri"/>
              </a:rPr>
              <a:t>importante</a:t>
            </a:r>
            <a:r>
              <a:rPr sz="2000" spc="-2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colaborar  en los problemas e inquietudes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cuestión para garantizar la  rendición 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cuentas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 marL="344488" marR="58419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Las denuncias no investigadas por la CCA se remiten al CPD y </a:t>
            </a:r>
            <a:r>
              <a:rPr sz="2000" spc="-10" dirty="0">
                <a:latin typeface="Calibri"/>
                <a:cs typeface="Calibri"/>
              </a:rPr>
              <a:t>se  </a:t>
            </a:r>
            <a:r>
              <a:rPr sz="2000" spc="-5" dirty="0">
                <a:latin typeface="Calibri"/>
                <a:cs typeface="Calibri"/>
              </a:rPr>
              <a:t>manejan a través de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Sección </a:t>
            </a:r>
            <a:r>
              <a:rPr sz="2000" spc="-5" dirty="0">
                <a:latin typeface="Calibri"/>
                <a:cs typeface="Calibri"/>
              </a:rPr>
              <a:t>de Investigaciones Internas o el  Proceso de Resolución de </a:t>
            </a:r>
            <a:r>
              <a:rPr sz="2000" dirty="0">
                <a:latin typeface="Calibri"/>
                <a:cs typeface="Calibri"/>
              </a:rPr>
              <a:t>Denuncias </a:t>
            </a:r>
            <a:r>
              <a:rPr sz="2000" spc="-5" dirty="0">
                <a:latin typeface="Calibri"/>
                <a:cs typeface="Calibri"/>
              </a:rPr>
              <a:t>Ciudadanas </a:t>
            </a:r>
            <a:r>
              <a:rPr sz="2000" spc="-10" dirty="0">
                <a:latin typeface="Calibri"/>
                <a:cs typeface="Calibri"/>
              </a:rPr>
              <a:t>(Citizen  </a:t>
            </a:r>
            <a:r>
              <a:rPr sz="2000" spc="-5" dirty="0">
                <a:latin typeface="Calibri"/>
                <a:cs typeface="Calibri"/>
              </a:rPr>
              <a:t>Complaint Resolution Process, CCRP). Esas denuncias incluyen la  descortesía, </a:t>
            </a:r>
            <a:r>
              <a:rPr sz="2000" spc="-1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falta de </a:t>
            </a:r>
            <a:r>
              <a:rPr sz="2000" spc="-10" dirty="0">
                <a:latin typeface="Calibri"/>
                <a:cs typeface="Calibri"/>
              </a:rPr>
              <a:t>servicio, </a:t>
            </a:r>
            <a:r>
              <a:rPr sz="2000" spc="-5" dirty="0">
                <a:latin typeface="Calibri"/>
                <a:cs typeface="Calibri"/>
              </a:rPr>
              <a:t>el acoso,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etc.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pic>
        <p:nvPicPr>
          <p:cNvPr id="9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6A0695CA-F29C-4807-967D-017517B42FD5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Patrones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7100" y="1600200"/>
            <a:ext cx="7378700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marR="66040" indent="-3317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El acuerdo de </a:t>
            </a:r>
            <a:r>
              <a:rPr sz="2000" dirty="0">
                <a:latin typeface="Calibri"/>
                <a:cs typeface="Calibri"/>
              </a:rPr>
              <a:t>colaboración </a:t>
            </a:r>
            <a:r>
              <a:rPr sz="2000" spc="-5" dirty="0">
                <a:latin typeface="Calibri"/>
                <a:cs typeface="Calibri"/>
              </a:rPr>
              <a:t>exige una revisión anual de los patrones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los funcionarios y ciudadanos con un número excesivo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denuncias.</a:t>
            </a:r>
            <a:endParaRPr sz="2000" dirty="0">
              <a:latin typeface="Calibri"/>
              <a:cs typeface="Calibri"/>
            </a:endParaRPr>
          </a:p>
          <a:p>
            <a:pPr marL="344488" marR="101600" indent="-3317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También exige que la CCA revise las circunstancias de la denuncia. </a:t>
            </a:r>
            <a:r>
              <a:rPr sz="2000" spc="-10" dirty="0">
                <a:latin typeface="Calibri"/>
                <a:cs typeface="Calibri"/>
              </a:rPr>
              <a:t>Los  </a:t>
            </a:r>
            <a:r>
              <a:rPr sz="2000" spc="-5" dirty="0">
                <a:latin typeface="Calibri"/>
                <a:cs typeface="Calibri"/>
              </a:rPr>
              <a:t>criterios de los patrones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son:</a:t>
            </a:r>
            <a:endParaRPr lang="en-US" sz="2000" dirty="0">
              <a:latin typeface="Calibri"/>
              <a:cs typeface="Calibri"/>
            </a:endParaRPr>
          </a:p>
          <a:p>
            <a:pPr marL="690563" marR="101600" lvl="1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 err="1">
                <a:latin typeface="Calibri"/>
                <a:cs typeface="Calibri"/>
              </a:rPr>
              <a:t>Funcionarios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policiales con denuncias de 10 o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más</a:t>
            </a:r>
            <a:r>
              <a:rPr sz="2000" spc="-5" dirty="0">
                <a:latin typeface="Calibri"/>
                <a:cs typeface="Calibri"/>
              </a:rPr>
              <a:t>  denunciantes en los </a:t>
            </a:r>
            <a:r>
              <a:rPr sz="2000" spc="-10" dirty="0">
                <a:latin typeface="Calibri"/>
                <a:cs typeface="Calibri"/>
              </a:rPr>
              <a:t>últimos </a:t>
            </a:r>
            <a:r>
              <a:rPr sz="2000" spc="-5" dirty="0">
                <a:latin typeface="Calibri"/>
                <a:cs typeface="Calibri"/>
              </a:rPr>
              <a:t>3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años</a:t>
            </a:r>
            <a:r>
              <a:rPr sz="2000" dirty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  <a:p>
            <a:pPr marL="690563" marR="101600" lvl="1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Ciudadanos</a:t>
            </a:r>
            <a:r>
              <a:rPr sz="2000" spc="-5" dirty="0">
                <a:latin typeface="Calibri"/>
                <a:cs typeface="Calibri"/>
              </a:rPr>
              <a:t> que hayan presentado más de 3 denuncias en 3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años</a:t>
            </a:r>
            <a:r>
              <a:rPr sz="2000" spc="-5" dirty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  <a:p>
            <a:pPr marL="690563" marR="101600" lvl="1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La CCA también señala las 5 circunstancias principales </a:t>
            </a:r>
            <a:r>
              <a:rPr sz="2000" spc="-10" dirty="0">
                <a:latin typeface="Calibri"/>
                <a:cs typeface="Calibri"/>
              </a:rPr>
              <a:t>que  </a:t>
            </a:r>
            <a:r>
              <a:rPr sz="2000" spc="-5" dirty="0">
                <a:latin typeface="Calibri"/>
                <a:cs typeface="Calibri"/>
              </a:rPr>
              <a:t>formaron la </a:t>
            </a:r>
            <a:r>
              <a:rPr sz="2000" dirty="0">
                <a:latin typeface="Calibri"/>
                <a:cs typeface="Calibri"/>
              </a:rPr>
              <a:t>base </a:t>
            </a:r>
            <a:r>
              <a:rPr sz="2000" spc="-5" dirty="0">
                <a:latin typeface="Calibri"/>
                <a:cs typeface="Calibri"/>
              </a:rPr>
              <a:t>de las denuncias contra el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CPD.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9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196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B1039C8E-320E-4397-9911-A8542DD6D00D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Estadísticas </a:t>
            </a:r>
            <a:r>
              <a:rPr dirty="0"/>
              <a:t>de los </a:t>
            </a:r>
            <a:r>
              <a:rPr spc="-5" dirty="0"/>
              <a:t>patrones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18246"/>
              </p:ext>
            </p:extLst>
          </p:nvPr>
        </p:nvGraphicFramePr>
        <p:xfrm>
          <a:off x="1909826" y="1676654"/>
          <a:ext cx="5390513" cy="36153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9086">
                <a:tc>
                  <a:txBody>
                    <a:bodyPr/>
                    <a:lstStyle/>
                    <a:p>
                      <a:pPr marL="66865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Año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49580" marR="238125">
                        <a:lnSpc>
                          <a:spcPct val="101699"/>
                        </a:lnSpc>
                        <a:spcBef>
                          <a:spcPts val="45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N.º de  funcio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narios 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policiales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45745" marR="325755">
                        <a:lnSpc>
                          <a:spcPct val="102000"/>
                        </a:lnSpc>
                        <a:spcBef>
                          <a:spcPts val="44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N.º de  ciudadanos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56"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2015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5095" marB="0"/>
                </a:tc>
                <a:tc>
                  <a:txBody>
                    <a:bodyPr/>
                    <a:lstStyle/>
                    <a:p>
                      <a:pPr marR="843915" algn="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0" marR="0" marT="125095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907"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2016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84391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2017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84391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6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79"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2018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84391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763">
                <a:tc>
                  <a:txBody>
                    <a:bodyPr/>
                    <a:lstStyle/>
                    <a:p>
                      <a:pPr marL="63881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2019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84391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1265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F5DD6BCF-0EBD-4806-AA53-A90887C29162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82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Circunstancias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23925" y="1617980"/>
            <a:ext cx="7296150" cy="260071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R="5080">
              <a:spcAft>
                <a:spcPts val="600"/>
              </a:spcAft>
            </a:pPr>
            <a:r>
              <a:rPr sz="2000" spc="-5" dirty="0">
                <a:latin typeface="Calibri"/>
                <a:cs typeface="Calibri"/>
              </a:rPr>
              <a:t>En 2019, la CCA señaló las 5 circunstancias principales que formaron la base de las denuncias contra el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CPD:</a:t>
            </a:r>
            <a:endParaRPr lang="en-US" sz="2000" dirty="0">
              <a:latin typeface="Calibri"/>
              <a:cs typeface="Calibri"/>
            </a:endParaRP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 err="1">
                <a:latin typeface="Calibri"/>
                <a:cs typeface="Calibri"/>
              </a:rPr>
              <a:t>Accidente</a:t>
            </a:r>
            <a:r>
              <a:rPr lang="en-US" sz="2000" spc="-5" dirty="0">
                <a:latin typeface="Calibri"/>
                <a:cs typeface="Calibri"/>
              </a:rPr>
              <a:t> </a:t>
            </a: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 err="1">
                <a:latin typeface="Calibri"/>
                <a:cs typeface="Calibri"/>
              </a:rPr>
              <a:t>Arresto</a:t>
            </a:r>
            <a:r>
              <a:rPr lang="en-US" sz="2000" spc="-5" dirty="0">
                <a:latin typeface="Calibri"/>
                <a:cs typeface="Calibri"/>
              </a:rPr>
              <a:t> </a:t>
            </a: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10" dirty="0" err="1">
                <a:latin typeface="Calibri"/>
                <a:cs typeface="Calibri"/>
              </a:rPr>
              <a:t>C</a:t>
            </a:r>
            <a:r>
              <a:rPr lang="en-US" sz="2000" spc="-5" dirty="0" err="1">
                <a:latin typeface="Calibri"/>
                <a:cs typeface="Calibri"/>
              </a:rPr>
              <a:t>omunicación</a:t>
            </a:r>
            <a:endParaRPr lang="en-US" sz="2000" dirty="0">
              <a:latin typeface="Calibri"/>
              <a:cs typeface="Calibri"/>
            </a:endParaRP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10" dirty="0" err="1">
                <a:latin typeface="Calibri"/>
                <a:cs typeface="Calibri"/>
              </a:rPr>
              <a:t>Solicitud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de </a:t>
            </a:r>
            <a:r>
              <a:rPr lang="en-US" sz="2000" spc="-5" dirty="0" err="1">
                <a:latin typeface="Calibri"/>
                <a:cs typeface="Calibri"/>
              </a:rPr>
              <a:t>servicio</a:t>
            </a:r>
            <a:r>
              <a:rPr lang="en-US" sz="2000" spc="-5" dirty="0">
                <a:latin typeface="Calibri"/>
                <a:cs typeface="Calibri"/>
              </a:rPr>
              <a:t> </a:t>
            </a: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>
                <a:latin typeface="Calibri"/>
                <a:cs typeface="Calibri"/>
              </a:rPr>
              <a:t>Control de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tráfico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pic>
        <p:nvPicPr>
          <p:cNvPr id="13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62520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3EDD259E-8DD0-4CE4-B871-0B59D2AC67F7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Informe</a:t>
            </a:r>
            <a:r>
              <a:rPr spc="-90" dirty="0"/>
              <a:t> </a:t>
            </a:r>
            <a:r>
              <a:rPr dirty="0"/>
              <a:t>anual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1" y="1600200"/>
            <a:ext cx="6987412" cy="3166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marR="109855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Cada año, la CCA elabora un informe completo y </a:t>
            </a:r>
            <a:r>
              <a:rPr sz="2000" spc="-10" dirty="0">
                <a:latin typeface="Calibri"/>
                <a:cs typeface="Calibri"/>
              </a:rPr>
              <a:t>detallado  </a:t>
            </a:r>
            <a:r>
              <a:rPr sz="2000" spc="-5" dirty="0">
                <a:latin typeface="Calibri"/>
                <a:cs typeface="Calibri"/>
              </a:rPr>
              <a:t>que resume las actividades del año anterior y señala las  tendencias o patrones. Dicho informe es público y está  </a:t>
            </a:r>
            <a:r>
              <a:rPr sz="2000" spc="-10" dirty="0">
                <a:latin typeface="Calibri"/>
                <a:cs typeface="Calibri"/>
              </a:rPr>
              <a:t>disponible </a:t>
            </a:r>
            <a:r>
              <a:rPr sz="2000" spc="-5" dirty="0">
                <a:latin typeface="Calibri"/>
                <a:cs typeface="Calibri"/>
              </a:rPr>
              <a:t>en el sitio web de la CCA: </a:t>
            </a:r>
            <a:r>
              <a:rPr sz="2000" spc="-5" dirty="0">
                <a:latin typeface="Calibri"/>
                <a:cs typeface="Calibri"/>
                <a:hlinkClick r:id="rId5"/>
              </a:rPr>
              <a:t>https://www.cincinnati-oh.gov/ccia/</a:t>
            </a:r>
            <a:r>
              <a:rPr lang="en-US" sz="2000" spc="-5" dirty="0">
                <a:latin typeface="Calibri"/>
                <a:cs typeface="Calibri"/>
                <a:hlinkClick r:id="rId5"/>
              </a:rPr>
              <a:t> </a:t>
            </a:r>
            <a:r>
              <a:rPr sz="2000" spc="-5" dirty="0">
                <a:latin typeface="Calibri"/>
                <a:cs typeface="Calibri"/>
                <a:hlinkClick r:id="rId5"/>
              </a:rPr>
              <a:t>citizen-complaint-annual- reports/2019-annual- report/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344488" marR="508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El informe anual genera un diálogo sobre los posibles  cambios, pero también </a:t>
            </a:r>
            <a:r>
              <a:rPr sz="2000" spc="-10" dirty="0">
                <a:latin typeface="Calibri"/>
                <a:cs typeface="Calibri"/>
              </a:rPr>
              <a:t>permite </a:t>
            </a:r>
            <a:r>
              <a:rPr sz="2000" spc="-5" dirty="0">
                <a:latin typeface="Calibri"/>
                <a:cs typeface="Calibri"/>
              </a:rPr>
              <a:t>que el CPD y la CCA revisen el  año anterior para ver cómo las recomendaciones hechas y las  prioridades señaladas afectaron el cambio durante el año en  mención.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pic>
        <p:nvPicPr>
          <p:cNvPr id="9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0093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0C473295-CC2B-4BBE-886F-BA01798E5A82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La </a:t>
            </a:r>
            <a:r>
              <a:rPr spc="-5" dirty="0"/>
              <a:t>CCA... </a:t>
            </a:r>
            <a:r>
              <a:rPr dirty="0"/>
              <a:t>¡Una historia de</a:t>
            </a:r>
            <a:r>
              <a:rPr spc="-95" dirty="0"/>
              <a:t> </a:t>
            </a:r>
            <a:r>
              <a:rPr spc="-5" dirty="0"/>
              <a:t>éxito!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914400" y="1600200"/>
            <a:ext cx="7772400" cy="20973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Impacta la confianza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dar voz y validación a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ciudadanos.</a:t>
            </a:r>
            <a:endParaRPr sz="2000" dirty="0">
              <a:latin typeface="Calibri"/>
              <a:cs typeface="Calibri"/>
            </a:endParaRPr>
          </a:p>
          <a:p>
            <a:pPr marL="344488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También </a:t>
            </a:r>
            <a:r>
              <a:rPr sz="2000" spc="-5" dirty="0">
                <a:latin typeface="Calibri"/>
                <a:cs typeface="Calibri"/>
              </a:rPr>
              <a:t>da voz a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5" dirty="0">
                <a:latin typeface="Calibri"/>
                <a:cs typeface="Calibri"/>
              </a:rPr>
              <a:t>funcionarios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policiales.</a:t>
            </a:r>
            <a:endParaRPr sz="2000" dirty="0">
              <a:latin typeface="Calibri"/>
              <a:cs typeface="Calibri"/>
            </a:endParaRPr>
          </a:p>
          <a:p>
            <a:pPr marL="344488" marR="508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Concluye </a:t>
            </a:r>
            <a:r>
              <a:rPr sz="2000" spc="-5" dirty="0">
                <a:latin typeface="Calibri"/>
                <a:cs typeface="Calibri"/>
              </a:rPr>
              <a:t>si realmente hay o se puede </a:t>
            </a:r>
            <a:r>
              <a:rPr sz="2000" spc="-10" dirty="0">
                <a:latin typeface="Calibri"/>
                <a:cs typeface="Calibri"/>
              </a:rPr>
              <a:t>percibir </a:t>
            </a:r>
            <a:r>
              <a:rPr sz="2000" spc="-5" dirty="0">
                <a:latin typeface="Calibri"/>
                <a:cs typeface="Calibri"/>
              </a:rPr>
              <a:t>una </a:t>
            </a:r>
            <a:r>
              <a:rPr sz="2000" dirty="0">
                <a:latin typeface="Calibri"/>
                <a:cs typeface="Calibri"/>
              </a:rPr>
              <a:t>mala </a:t>
            </a:r>
            <a:r>
              <a:rPr sz="2000" spc="-5" dirty="0">
                <a:latin typeface="Calibri"/>
                <a:cs typeface="Calibri"/>
              </a:rPr>
              <a:t>conducta policial.  Identifica </a:t>
            </a:r>
            <a:r>
              <a:rPr sz="2000" spc="-10" dirty="0" err="1">
                <a:latin typeface="Calibri"/>
                <a:cs typeface="Calibri"/>
              </a:rPr>
              <a:t>patrones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lang="es-419" sz="2000" spc="-10" dirty="0">
              <a:latin typeface="Calibri"/>
              <a:cs typeface="Calibri"/>
            </a:endParaRPr>
          </a:p>
          <a:p>
            <a:pPr marL="344488" marR="29718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Hace</a:t>
            </a:r>
            <a:r>
              <a:rPr sz="2000" spc="-5" dirty="0">
                <a:latin typeface="Calibri"/>
                <a:cs typeface="Calibri"/>
              </a:rPr>
              <a:t> recomendaciones al CPD que </a:t>
            </a:r>
            <a:r>
              <a:rPr sz="2000" spc="-10" dirty="0">
                <a:latin typeface="Calibri"/>
                <a:cs typeface="Calibri"/>
              </a:rPr>
              <a:t>pueden </a:t>
            </a:r>
            <a:r>
              <a:rPr sz="2000" spc="-5" dirty="0">
                <a:latin typeface="Calibri"/>
                <a:cs typeface="Calibri"/>
              </a:rPr>
              <a:t>impactar el cambio y, como  resultado, impactar y aumentar la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confianza.</a:t>
            </a:r>
          </a:p>
        </p:txBody>
      </p:sp>
      <p:pic>
        <p:nvPicPr>
          <p:cNvPr id="12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121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914400" y="1600200"/>
            <a:ext cx="7239000" cy="2936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Misión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CCA.</a:t>
            </a:r>
            <a:endParaRPr sz="2000" dirty="0">
              <a:latin typeface="Calibri"/>
              <a:cs typeface="Calibri"/>
            </a:endParaRPr>
          </a:p>
          <a:p>
            <a:pPr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Estructura </a:t>
            </a:r>
            <a:r>
              <a:rPr sz="2000" spc="-5" dirty="0">
                <a:latin typeface="Calibri"/>
                <a:cs typeface="Calibri"/>
              </a:rPr>
              <a:t>organizativa de la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CCA.</a:t>
            </a:r>
            <a:endParaRPr sz="2000" dirty="0">
              <a:latin typeface="Calibri"/>
              <a:cs typeface="Calibri"/>
            </a:endParaRPr>
          </a:p>
          <a:p>
            <a:pPr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Historia </a:t>
            </a:r>
            <a:r>
              <a:rPr sz="2000" spc="-5" dirty="0">
                <a:latin typeface="Calibri"/>
                <a:cs typeface="Calibri"/>
              </a:rPr>
              <a:t>de la CCA: la vida antes y después de su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creación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¿Cómo </a:t>
            </a:r>
            <a:r>
              <a:rPr sz="2000" spc="-5" dirty="0">
                <a:latin typeface="Calibri"/>
                <a:cs typeface="Calibri"/>
              </a:rPr>
              <a:t>funciona 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CCA?</a:t>
            </a:r>
            <a:endParaRPr sz="2000" dirty="0">
              <a:latin typeface="Calibri"/>
              <a:cs typeface="Calibri"/>
            </a:endParaRPr>
          </a:p>
          <a:p>
            <a:pPr marR="508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Éxito de la </a:t>
            </a:r>
            <a:r>
              <a:rPr sz="2000" dirty="0">
                <a:latin typeface="Calibri"/>
                <a:cs typeface="Calibri"/>
              </a:rPr>
              <a:t>CCA: </a:t>
            </a:r>
            <a:r>
              <a:rPr sz="2000" spc="-10" dirty="0">
                <a:latin typeface="Calibri"/>
                <a:cs typeface="Calibri"/>
              </a:rPr>
              <a:t>promover </a:t>
            </a:r>
            <a:r>
              <a:rPr sz="2000" spc="-5" dirty="0">
                <a:latin typeface="Calibri"/>
                <a:cs typeface="Calibri"/>
              </a:rPr>
              <a:t>los más altos estándares posibles </a:t>
            </a:r>
            <a:r>
              <a:rPr sz="2000" dirty="0">
                <a:latin typeface="Calibri"/>
                <a:cs typeface="Calibri"/>
              </a:rPr>
              <a:t>de  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      </a:t>
            </a:r>
            <a:r>
              <a:rPr sz="2000" spc="-5" dirty="0" err="1">
                <a:latin typeface="Calibri"/>
                <a:cs typeface="Calibri"/>
              </a:rPr>
              <a:t>integridad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profesionalismo </a:t>
            </a:r>
            <a:r>
              <a:rPr sz="2000" spc="-5" dirty="0">
                <a:latin typeface="Calibri"/>
                <a:cs typeface="Calibri"/>
              </a:rPr>
              <a:t>y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responsabilidad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R="191325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Medidas proactivas de la CCA para el </a:t>
            </a:r>
            <a:r>
              <a:rPr sz="2000" spc="-10" dirty="0">
                <a:latin typeface="Calibri"/>
                <a:cs typeface="Calibri"/>
              </a:rPr>
              <a:t>futuro. </a:t>
            </a:r>
            <a:endParaRPr lang="en-US" sz="2000" spc="-10" dirty="0">
              <a:latin typeface="Calibri"/>
              <a:cs typeface="Calibri"/>
            </a:endParaRPr>
          </a:p>
          <a:p>
            <a:pPr marR="191325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 err="1">
                <a:latin typeface="Calibri"/>
                <a:cs typeface="Calibri"/>
              </a:rPr>
              <a:t>Discusión</a:t>
            </a:r>
            <a:r>
              <a:rPr sz="2000" spc="-10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Reflexiones y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preguntas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302756"/>
            <a:ext cx="609600" cy="6096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818BB04-055E-43AD-9691-BA696BF37F23}"/>
              </a:ext>
            </a:extLst>
          </p:cNvPr>
          <p:cNvSpPr txBox="1">
            <a:spLocks noChangeAspect="1"/>
          </p:cNvSpPr>
          <p:nvPr/>
        </p:nvSpPr>
        <p:spPr>
          <a:xfrm>
            <a:off x="7961" y="152400"/>
            <a:ext cx="9144000" cy="11430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3600" b="1" i="0">
                <a:solidFill>
                  <a:srgbClr val="1F487C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pc="-5" dirty="0" err="1"/>
              <a:t>Objetivos</a:t>
            </a:r>
            <a:endParaRPr lang="en-US" altLang="en-US" kern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DA0F153A-E3CE-41CD-AEA3-4DADC4CB3D8C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45720" rIns="0" bIns="0" rtlCol="0" anchor="ctr">
            <a:spAutoFit/>
          </a:bodyPr>
          <a:lstStyle/>
          <a:p>
            <a:pPr marL="796925" marR="5080" algn="ctr">
              <a:lnSpc>
                <a:spcPts val="4170"/>
              </a:lnSpc>
              <a:spcBef>
                <a:spcPts val="360"/>
              </a:spcBef>
            </a:pPr>
            <a:r>
              <a:rPr dirty="0"/>
              <a:t>La perspectiva de la </a:t>
            </a:r>
            <a:r>
              <a:rPr spc="-5" dirty="0"/>
              <a:t>CCA</a:t>
            </a:r>
            <a:r>
              <a:rPr spc="-105" dirty="0"/>
              <a:t> </a:t>
            </a:r>
            <a:br>
              <a:rPr lang="en-US" spc="-105" dirty="0"/>
            </a:br>
            <a:r>
              <a:rPr spc="-5" dirty="0" err="1"/>
              <a:t>continúa</a:t>
            </a:r>
            <a:r>
              <a:rPr spc="-5" dirty="0"/>
              <a:t>  evolucionando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7797" y="1600200"/>
            <a:ext cx="7779003" cy="20973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950" marR="517525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Hacer un seguimiento de cómo el </a:t>
            </a:r>
            <a:r>
              <a:rPr sz="2000" dirty="0">
                <a:latin typeface="Calibri"/>
                <a:cs typeface="Calibri"/>
              </a:rPr>
              <a:t>CPD </a:t>
            </a:r>
            <a:r>
              <a:rPr sz="2000" spc="-5" dirty="0">
                <a:latin typeface="Calibri"/>
                <a:cs typeface="Calibri"/>
              </a:rPr>
              <a:t>maneja o implementa las  recomendaciones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CCA.</a:t>
            </a:r>
            <a:endParaRPr sz="1550" dirty="0">
              <a:latin typeface="Calibri"/>
              <a:cs typeface="Calibri"/>
            </a:endParaRPr>
          </a:p>
          <a:p>
            <a:pPr marL="355600" marR="56896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Colaborar con el CPD en los patrones establecidos y determinar  planes de acción.</a:t>
            </a:r>
            <a:endParaRPr sz="2000" dirty="0">
              <a:latin typeface="Calibri"/>
              <a:cs typeface="Calibri"/>
            </a:endParaRPr>
          </a:p>
          <a:p>
            <a:pPr marL="355600" marR="508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Abordar proactivamente las tendencias observadas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las </a:t>
            </a:r>
            <a:r>
              <a:rPr sz="2000" spc="-5" dirty="0" err="1">
                <a:latin typeface="Calibri"/>
                <a:cs typeface="Calibri"/>
              </a:rPr>
              <a:t>denuncias</a:t>
            </a:r>
            <a:r>
              <a:rPr sz="2000" spc="-5" dirty="0">
                <a:latin typeface="Calibri"/>
                <a:cs typeface="Calibri"/>
              </a:rPr>
              <a:t>.</a:t>
            </a:r>
            <a:endParaRPr lang="en-US" sz="2000" spc="-5" dirty="0">
              <a:latin typeface="Calibri"/>
              <a:cs typeface="Calibri"/>
            </a:endParaRPr>
          </a:p>
          <a:p>
            <a:pPr marL="355600" marR="508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Continuar</a:t>
            </a:r>
            <a:r>
              <a:rPr sz="2000" spc="-5" dirty="0">
                <a:latin typeface="Calibri"/>
                <a:cs typeface="Calibri"/>
              </a:rPr>
              <a:t> corriendo la </a:t>
            </a:r>
            <a:r>
              <a:rPr sz="2000" spc="-10" dirty="0">
                <a:latin typeface="Calibri"/>
                <a:cs typeface="Calibri"/>
              </a:rPr>
              <a:t>voz </a:t>
            </a:r>
            <a:r>
              <a:rPr sz="2000" spc="-5" dirty="0">
                <a:latin typeface="Calibri"/>
                <a:cs typeface="Calibri"/>
              </a:rPr>
              <a:t>sobre la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CCA.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pic>
        <p:nvPicPr>
          <p:cNvPr id="11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6302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3EA15B61-A31E-453E-98BA-0873A540F2D5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ts val="4170"/>
              </a:lnSpc>
              <a:spcBef>
                <a:spcPts val="360"/>
              </a:spcBef>
            </a:pPr>
            <a:r>
              <a:rPr spc="-5" dirty="0"/>
              <a:t>Iniciativa </a:t>
            </a:r>
            <a:r>
              <a:rPr dirty="0"/>
              <a:t>de actualización del acuerdo</a:t>
            </a:r>
            <a:r>
              <a:rPr spc="-105" dirty="0"/>
              <a:t> </a:t>
            </a:r>
            <a:r>
              <a:rPr dirty="0"/>
              <a:t>de  </a:t>
            </a:r>
            <a:r>
              <a:rPr spc="-5" dirty="0"/>
              <a:t>colaboración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0" y="1600200"/>
            <a:ext cx="7467600" cy="3500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marR="5080" indent="-344488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En junio de 2017, la ciudad anunció que emprendería una  iniciativa para "actualizar" el acuerdo de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colaboración</a:t>
            </a:r>
            <a:r>
              <a:rPr sz="2000" spc="-5" dirty="0">
                <a:latin typeface="Calibri"/>
                <a:cs typeface="Calibri"/>
              </a:rPr>
              <a:t>.</a:t>
            </a:r>
            <a:endParaRPr lang="es-ES" sz="2000" dirty="0">
              <a:latin typeface="Calibri"/>
              <a:cs typeface="Calibri"/>
            </a:endParaRPr>
          </a:p>
          <a:p>
            <a:pPr marL="690563" marR="508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s-ES" sz="2000" spc="-5" dirty="0">
                <a:latin typeface="Calibri"/>
                <a:cs typeface="Calibri"/>
              </a:rPr>
              <a:t>Revisar </a:t>
            </a:r>
            <a:r>
              <a:rPr lang="es-ES" sz="2000" spc="-10" dirty="0">
                <a:latin typeface="Calibri"/>
                <a:cs typeface="Calibri"/>
              </a:rPr>
              <a:t>sus </a:t>
            </a:r>
            <a:r>
              <a:rPr lang="es-ES" sz="2000" spc="-5" dirty="0">
                <a:latin typeface="Calibri"/>
                <a:cs typeface="Calibri"/>
              </a:rPr>
              <a:t>objetivos y mandatos.  </a:t>
            </a:r>
          </a:p>
          <a:p>
            <a:pPr marL="690563" marR="508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s-ES" sz="2000" spc="-5" dirty="0">
                <a:latin typeface="Calibri"/>
                <a:cs typeface="Calibri"/>
              </a:rPr>
              <a:t>Evaluar el </a:t>
            </a:r>
            <a:r>
              <a:rPr lang="es-ES" sz="2000" spc="-10" dirty="0">
                <a:latin typeface="Calibri"/>
                <a:cs typeface="Calibri"/>
              </a:rPr>
              <a:t>progreso </a:t>
            </a:r>
            <a:r>
              <a:rPr lang="es-ES" sz="2000" spc="-5" dirty="0">
                <a:latin typeface="Calibri"/>
                <a:cs typeface="Calibri"/>
              </a:rPr>
              <a:t>de la</a:t>
            </a:r>
            <a:r>
              <a:rPr lang="es-ES" sz="2000" spc="10" dirty="0">
                <a:latin typeface="Calibri"/>
                <a:cs typeface="Calibri"/>
              </a:rPr>
              <a:t> </a:t>
            </a:r>
            <a:r>
              <a:rPr lang="es-ES" sz="2000" spc="-5" dirty="0">
                <a:latin typeface="Calibri"/>
                <a:cs typeface="Calibri"/>
              </a:rPr>
              <a:t>ciudad.</a:t>
            </a:r>
            <a:endParaRPr lang="es-ES" sz="2000" dirty="0">
              <a:latin typeface="Calibri"/>
              <a:cs typeface="Calibri"/>
            </a:endParaRPr>
          </a:p>
          <a:p>
            <a:pPr marL="690563" marR="508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 err="1">
                <a:latin typeface="Calibri"/>
                <a:cs typeface="Calibri"/>
              </a:rPr>
              <a:t>Desarrollar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 </a:t>
            </a:r>
            <a:r>
              <a:rPr sz="2000" spc="-5" dirty="0">
                <a:latin typeface="Calibri"/>
                <a:cs typeface="Calibri"/>
              </a:rPr>
              <a:t>plan de acción práctico y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sostenible</a:t>
            </a:r>
            <a:r>
              <a:rPr sz="2000" spc="-5" dirty="0">
                <a:latin typeface="Calibri"/>
                <a:cs typeface="Calibri"/>
              </a:rPr>
              <a:t>.</a:t>
            </a:r>
            <a:endParaRPr lang="en-US" sz="1950" dirty="0">
              <a:latin typeface="Calibri"/>
              <a:cs typeface="Calibri"/>
            </a:endParaRPr>
          </a:p>
          <a:p>
            <a:pPr marL="344488" marR="2319020" indent="-344488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Los pasos de la "</a:t>
            </a:r>
            <a:r>
              <a:rPr sz="2000" spc="-5" dirty="0" err="1">
                <a:latin typeface="Calibri"/>
                <a:cs typeface="Calibri"/>
              </a:rPr>
              <a:t>actualización</a:t>
            </a:r>
            <a:r>
              <a:rPr sz="2000" spc="-5" dirty="0">
                <a:latin typeface="Calibri"/>
                <a:cs typeface="Calibri"/>
              </a:rPr>
              <a:t>"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son:</a:t>
            </a:r>
            <a:endParaRPr lang="en-US" sz="2000" spc="-10" dirty="0">
              <a:latin typeface="Calibri"/>
              <a:cs typeface="Calibri"/>
            </a:endParaRPr>
          </a:p>
          <a:p>
            <a:pPr marL="690563" marR="231902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Evaluación</a:t>
            </a:r>
            <a:endParaRPr lang="es-ES" sz="2000" dirty="0">
              <a:latin typeface="Calibri"/>
              <a:cs typeface="Calibri"/>
            </a:endParaRPr>
          </a:p>
          <a:p>
            <a:pPr marL="690563" marR="231902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s-ES" sz="2000" spc="-5" dirty="0">
                <a:latin typeface="Calibri"/>
                <a:cs typeface="Calibri"/>
              </a:rPr>
              <a:t>Participación de la comunidad  </a:t>
            </a:r>
          </a:p>
          <a:p>
            <a:pPr marL="690563" marR="231902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s-ES" sz="2000" spc="-5" dirty="0">
                <a:latin typeface="Calibri"/>
                <a:cs typeface="Calibri"/>
              </a:rPr>
              <a:t>Revisión independiente  </a:t>
            </a:r>
          </a:p>
          <a:p>
            <a:pPr marL="690563" marR="2319020" lvl="1" indent="-346075">
              <a:lnSpc>
                <a:spcPct val="114000"/>
              </a:lnSpc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s-ES" sz="2000" spc="-10" dirty="0">
                <a:latin typeface="Calibri"/>
                <a:cs typeface="Calibri"/>
              </a:rPr>
              <a:t>Desarrollo </a:t>
            </a:r>
            <a:r>
              <a:rPr lang="es-ES" sz="2000" spc="-5" dirty="0">
                <a:latin typeface="Calibri"/>
                <a:cs typeface="Calibri"/>
              </a:rPr>
              <a:t>de medidas de</a:t>
            </a:r>
            <a:r>
              <a:rPr lang="es-ES" sz="2000" spc="-15" dirty="0">
                <a:latin typeface="Calibri"/>
                <a:cs typeface="Calibri"/>
              </a:rPr>
              <a:t> </a:t>
            </a:r>
            <a:r>
              <a:rPr lang="es-ES" sz="2000" dirty="0">
                <a:latin typeface="Calibri"/>
                <a:cs typeface="Calibri"/>
              </a:rPr>
              <a:t>acción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pic>
        <p:nvPicPr>
          <p:cNvPr id="16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0E7D8D3D-5C6E-453F-83E4-2EEFAB0173C4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6705600" y="5867400"/>
            <a:ext cx="2286000" cy="838200"/>
            <a:chOff x="6705600" y="5867400"/>
            <a:chExt cx="2286000" cy="838200"/>
          </a:xfrm>
        </p:grpSpPr>
        <p:sp>
          <p:nvSpPr>
            <p:cNvPr id="3" name="object 3"/>
            <p:cNvSpPr/>
            <p:nvPr/>
          </p:nvSpPr>
          <p:spPr>
            <a:xfrm>
              <a:off x="6766560" y="6236334"/>
              <a:ext cx="1574252" cy="3429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05600" y="5867400"/>
              <a:ext cx="2214245" cy="7772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86800" y="6400800"/>
              <a:ext cx="304800" cy="304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78938" y="1359153"/>
            <a:ext cx="2869565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4285"/>
              </a:lnSpc>
              <a:spcBef>
                <a:spcPts val="100"/>
              </a:spcBef>
            </a:pPr>
            <a:r>
              <a:rPr spc="-5" dirty="0"/>
              <a:t>¿Preguntas?</a:t>
            </a:r>
          </a:p>
          <a:p>
            <a:pPr algn="ctr">
              <a:lnSpc>
                <a:spcPts val="4285"/>
              </a:lnSpc>
            </a:pPr>
            <a:r>
              <a:rPr spc="-5" dirty="0"/>
              <a:t>¿Comentarios?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910842" y="2765044"/>
            <a:ext cx="5541645" cy="231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128395" algn="ctr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1F487C"/>
                </a:solidFill>
                <a:latin typeface="Calibri"/>
                <a:cs typeface="Calibri"/>
              </a:rPr>
              <a:t>Citizen Complaint</a:t>
            </a:r>
            <a:r>
              <a:rPr sz="2000" b="1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1F487C"/>
                </a:solidFill>
                <a:latin typeface="Calibri"/>
                <a:cs typeface="Calibri"/>
              </a:rPr>
              <a:t>Authority</a:t>
            </a:r>
            <a:endParaRPr sz="2000" dirty="0">
              <a:latin typeface="Calibri"/>
              <a:cs typeface="Calibri"/>
            </a:endParaRPr>
          </a:p>
          <a:p>
            <a:pPr marR="1122045" algn="ctr">
              <a:lnSpc>
                <a:spcPct val="100000"/>
              </a:lnSpc>
              <a:spcBef>
                <a:spcPts val="55"/>
              </a:spcBef>
            </a:pP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805 Central Avenue, Suite</a:t>
            </a:r>
            <a:r>
              <a:rPr sz="2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222</a:t>
            </a:r>
            <a:endParaRPr sz="2000" dirty="0">
              <a:latin typeface="Calibri"/>
              <a:cs typeface="Calibri"/>
            </a:endParaRPr>
          </a:p>
          <a:p>
            <a:pPr marR="1125220" algn="ctr">
              <a:lnSpc>
                <a:spcPct val="100000"/>
              </a:lnSpc>
            </a:pP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Cincinnati, OH</a:t>
            </a:r>
            <a:r>
              <a:rPr sz="20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45202</a:t>
            </a:r>
            <a:endParaRPr sz="2000" dirty="0">
              <a:latin typeface="Calibri"/>
              <a:cs typeface="Calibri"/>
            </a:endParaRPr>
          </a:p>
          <a:p>
            <a:pPr marR="1123315" algn="ctr">
              <a:lnSpc>
                <a:spcPct val="100000"/>
              </a:lnSpc>
            </a:pP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Teléfono: 513.352.1600</a:t>
            </a:r>
            <a:endParaRPr sz="2000" dirty="0">
              <a:latin typeface="Calibri"/>
              <a:cs typeface="Calibri"/>
            </a:endParaRPr>
          </a:p>
          <a:p>
            <a:pPr marR="1124585" algn="ctr">
              <a:lnSpc>
                <a:spcPct val="100000"/>
              </a:lnSpc>
              <a:spcBef>
                <a:spcPts val="20"/>
              </a:spcBef>
            </a:pP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Fax:</a:t>
            </a:r>
            <a:r>
              <a:rPr sz="2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513.352.3158</a:t>
            </a:r>
            <a:endParaRPr sz="20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130"/>
              </a:spcBef>
            </a:pP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Sitio web: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http://www.cincinnati-oh.gov/ccia/</a:t>
            </a:r>
            <a:r>
              <a:rPr sz="2000" spc="-5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2000" spc="-5" dirty="0">
                <a:solidFill>
                  <a:srgbClr val="1F487C"/>
                </a:solidFill>
                <a:latin typeface="Calibri"/>
                <a:cs typeface="Calibri"/>
              </a:rPr>
              <a:t>Correo  electrónico:</a:t>
            </a:r>
            <a:r>
              <a:rPr sz="20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cca@cincinnati-oh.gov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0800" y="5452427"/>
            <a:ext cx="1371219" cy="4081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0" y="5414327"/>
            <a:ext cx="1366520" cy="4462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pic>
        <p:nvPicPr>
          <p:cNvPr id="16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7588" y="6106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DB16BD59-16B3-4B6C-8853-D46EBDAFC974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51866" y="1600200"/>
            <a:ext cx="7430134" cy="3043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10000"/>
              </a:lnSpc>
            </a:pPr>
            <a:r>
              <a:rPr sz="2000" spc="-5" dirty="0">
                <a:latin typeface="Calibri"/>
                <a:cs typeface="Calibri"/>
              </a:rPr>
              <a:t>La misión de la Citizen </a:t>
            </a:r>
            <a:r>
              <a:rPr sz="2000" spc="-10" dirty="0">
                <a:latin typeface="Calibri"/>
                <a:cs typeface="Calibri"/>
              </a:rPr>
              <a:t>Complaint </a:t>
            </a:r>
            <a:r>
              <a:rPr sz="2000" spc="-5" dirty="0">
                <a:latin typeface="Calibri"/>
                <a:cs typeface="Calibri"/>
              </a:rPr>
              <a:t>Authority </a:t>
            </a:r>
            <a:r>
              <a:rPr sz="2000" spc="-10" dirty="0">
                <a:latin typeface="Calibri"/>
                <a:cs typeface="Calibri"/>
              </a:rPr>
              <a:t>(Autoridad </a:t>
            </a:r>
            <a:r>
              <a:rPr sz="2000" spc="-5" dirty="0">
                <a:latin typeface="Calibri"/>
                <a:cs typeface="Calibri"/>
              </a:rPr>
              <a:t>de Denuncias  Ciudadanas) es investigar las intervenciones graves por parte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funcionarios policiales, </a:t>
            </a:r>
            <a:r>
              <a:rPr sz="2000" dirty="0">
                <a:latin typeface="Calibri"/>
                <a:cs typeface="Calibri"/>
              </a:rPr>
              <a:t>entre </a:t>
            </a:r>
            <a:r>
              <a:rPr sz="2000" spc="-5" dirty="0">
                <a:latin typeface="Calibri"/>
                <a:cs typeface="Calibri"/>
              </a:rPr>
              <a:t>otras, disparar armas de fuego, muertes  bajo custodia, uso excesivo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 fuerza, apuntar </a:t>
            </a:r>
            <a:r>
              <a:rPr sz="2000" spc="5" dirty="0">
                <a:latin typeface="Calibri"/>
                <a:cs typeface="Calibri"/>
              </a:rPr>
              <a:t>con </a:t>
            </a:r>
            <a:r>
              <a:rPr sz="2000" spc="-5" dirty="0">
                <a:latin typeface="Calibri"/>
                <a:cs typeface="Calibri"/>
              </a:rPr>
              <a:t>armas de fuego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manera indebida, inspecciones e incautaciones inadecuadas y resolver  todas las </a:t>
            </a:r>
            <a:r>
              <a:rPr sz="2000" spc="-10" dirty="0">
                <a:latin typeface="Calibri"/>
                <a:cs typeface="Calibri"/>
              </a:rPr>
              <a:t>denuncias </a:t>
            </a:r>
            <a:r>
              <a:rPr sz="2000" spc="-5" dirty="0">
                <a:latin typeface="Calibri"/>
                <a:cs typeface="Calibri"/>
              </a:rPr>
              <a:t>ciudadanas de manera justa y eficiente. </a:t>
            </a:r>
            <a:r>
              <a:rPr sz="2000" spc="-10" dirty="0">
                <a:latin typeface="Calibri"/>
                <a:cs typeface="Calibri"/>
              </a:rPr>
              <a:t>Es  </a:t>
            </a:r>
            <a:r>
              <a:rPr sz="2000" spc="-5" dirty="0">
                <a:latin typeface="Calibri"/>
                <a:cs typeface="Calibri"/>
              </a:rPr>
              <a:t>fundamental que, de manera uniforme, se perciba a la CCA como </a:t>
            </a:r>
            <a:r>
              <a:rPr sz="2000" spc="-10" dirty="0">
                <a:latin typeface="Calibri"/>
                <a:cs typeface="Calibri"/>
              </a:rPr>
              <a:t>justa  </a:t>
            </a:r>
            <a:r>
              <a:rPr sz="2000" spc="-5" dirty="0">
                <a:latin typeface="Calibri"/>
                <a:cs typeface="Calibri"/>
              </a:rPr>
              <a:t>e imparcial, y no como un vehículo </a:t>
            </a:r>
            <a:r>
              <a:rPr sz="2000" spc="-10" dirty="0">
                <a:latin typeface="Calibri"/>
                <a:cs typeface="Calibri"/>
              </a:rPr>
              <a:t>para </a:t>
            </a:r>
            <a:r>
              <a:rPr sz="2000" spc="-5" dirty="0">
                <a:latin typeface="Calibri"/>
                <a:cs typeface="Calibri"/>
              </a:rPr>
              <a:t>que particulares o grupos  </a:t>
            </a:r>
            <a:r>
              <a:rPr sz="2000" spc="-10" dirty="0">
                <a:latin typeface="Calibri"/>
                <a:cs typeface="Calibri"/>
              </a:rPr>
              <a:t>promuevan </a:t>
            </a:r>
            <a:r>
              <a:rPr sz="2000" spc="-5" dirty="0">
                <a:latin typeface="Calibri"/>
                <a:cs typeface="Calibri"/>
              </a:rPr>
              <a:t>sus propios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intereses.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Misión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6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5C6F9738-684E-42BB-AC04-BABEA181007D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4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Estructura</a:t>
            </a:r>
          </a:p>
        </p:txBody>
      </p:sp>
      <p:sp>
        <p:nvSpPr>
          <p:cNvPr id="57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8858250" y="6607556"/>
            <a:ext cx="265429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pic>
        <p:nvPicPr>
          <p:cNvPr id="61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6302756"/>
            <a:ext cx="609600" cy="609600"/>
          </a:xfrm>
          <a:prstGeom prst="rect">
            <a:avLst/>
          </a:prstGeom>
        </p:spPr>
      </p:pic>
      <p:sp>
        <p:nvSpPr>
          <p:cNvPr id="60" name="object 15"/>
          <p:cNvSpPr txBox="1">
            <a:spLocks noGrp="1"/>
          </p:cNvSpPr>
          <p:nvPr>
            <p:ph type="body" idx="1"/>
          </p:nvPr>
        </p:nvSpPr>
        <p:spPr>
          <a:xfrm>
            <a:off x="914399" y="1582535"/>
            <a:ext cx="7771129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10" dirty="0">
                <a:latin typeface="+mn-lt"/>
              </a:rPr>
              <a:t>Director, </a:t>
            </a:r>
            <a:r>
              <a:rPr spc="-5" dirty="0" err="1">
                <a:latin typeface="+mn-lt"/>
              </a:rPr>
              <a:t>investigadores</a:t>
            </a:r>
            <a:r>
              <a:rPr spc="-5" dirty="0">
                <a:latin typeface="+mn-lt"/>
              </a:rPr>
              <a:t> y </a:t>
            </a:r>
            <a:r>
              <a:rPr spc="-5" dirty="0" err="1">
                <a:latin typeface="+mn-lt"/>
              </a:rPr>
              <a:t>profesionales</a:t>
            </a:r>
            <a:r>
              <a:rPr spc="20" dirty="0">
                <a:latin typeface="+mn-lt"/>
              </a:rPr>
              <a:t> </a:t>
            </a:r>
            <a:r>
              <a:rPr spc="-5" dirty="0" err="1">
                <a:latin typeface="+mn-lt"/>
              </a:rPr>
              <a:t>administrativos</a:t>
            </a:r>
            <a:r>
              <a:rPr spc="-5" dirty="0">
                <a:latin typeface="+mn-lt"/>
              </a:rPr>
              <a:t>.</a:t>
            </a:r>
          </a:p>
          <a:p>
            <a:pPr marL="344488" marR="16256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>
                <a:latin typeface="+mn-lt"/>
              </a:rPr>
              <a:t>Junta: hasta 7 ciudadanos designados por el alcalde y aprobados por </a:t>
            </a:r>
            <a:br>
              <a:rPr lang="en-US" spc="-5" dirty="0">
                <a:latin typeface="+mn-lt"/>
              </a:rPr>
            </a:br>
            <a:r>
              <a:rPr spc="-5" dirty="0">
                <a:latin typeface="+mn-lt"/>
              </a:rPr>
              <a:t>el Consejo Municipal.</a:t>
            </a:r>
          </a:p>
          <a:p>
            <a:pPr marL="344488" indent="-344488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pc="-5" dirty="0" err="1">
                <a:latin typeface="+mn-lt"/>
              </a:rPr>
              <a:t>Miembros</a:t>
            </a:r>
            <a:r>
              <a:rPr lang="en-US" spc="-5" dirty="0">
                <a:latin typeface="+mn-lt"/>
              </a:rPr>
              <a:t> </a:t>
            </a:r>
            <a:r>
              <a:rPr lang="en-US" spc="-5" dirty="0" err="1">
                <a:latin typeface="+mn-lt"/>
              </a:rPr>
              <a:t>actuales</a:t>
            </a:r>
            <a:r>
              <a:rPr lang="en-US" spc="-5" dirty="0">
                <a:latin typeface="+mn-lt"/>
              </a:rPr>
              <a:t> de la</a:t>
            </a:r>
            <a:r>
              <a:rPr lang="en-US" dirty="0">
                <a:latin typeface="+mn-lt"/>
              </a:rPr>
              <a:t> Junta:</a:t>
            </a:r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Mark (</a:t>
            </a:r>
            <a:r>
              <a:rPr lang="en-US" sz="2000" spc="-5" dirty="0" err="1"/>
              <a:t>Zeek</a:t>
            </a:r>
            <a:r>
              <a:rPr lang="en-US" sz="2000" spc="-5" dirty="0"/>
              <a:t>) </a:t>
            </a:r>
            <a:r>
              <a:rPr lang="en-US" sz="2000" spc="-10" dirty="0"/>
              <a:t>Childers, </a:t>
            </a:r>
            <a:r>
              <a:rPr lang="en-US" sz="2000" spc="-5" dirty="0" err="1"/>
              <a:t>presidente</a:t>
            </a:r>
            <a:r>
              <a:rPr lang="en-US" sz="2000" spc="-5" dirty="0"/>
              <a:t>  </a:t>
            </a:r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George Pye,</a:t>
            </a:r>
            <a:r>
              <a:rPr lang="en-US" sz="2000" dirty="0"/>
              <a:t> </a:t>
            </a:r>
            <a:r>
              <a:rPr lang="en-US" sz="2000" spc="-5" dirty="0" err="1"/>
              <a:t>vicepresidente</a:t>
            </a:r>
            <a:endParaRPr lang="en-US" sz="2000" spc="-5" dirty="0"/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Tim </a:t>
            </a:r>
            <a:r>
              <a:rPr lang="en-US" sz="2000" dirty="0"/>
              <a:t>Barr,</a:t>
            </a:r>
            <a:r>
              <a:rPr lang="en-US" sz="2000" spc="-5" dirty="0"/>
              <a:t> Jr.</a:t>
            </a:r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Tracey Johnson</a:t>
            </a:r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Luz Elena </a:t>
            </a:r>
            <a:r>
              <a:rPr lang="en-US" sz="2000" spc="-5" dirty="0" err="1"/>
              <a:t>Schemmel</a:t>
            </a:r>
            <a:r>
              <a:rPr lang="en-US" sz="2000" spc="-5" dirty="0"/>
              <a:t>, MPA  </a:t>
            </a:r>
          </a:p>
          <a:p>
            <a:pPr marL="690563" lvl="3" indent="-346075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Phyllis </a:t>
            </a:r>
            <a:r>
              <a:rPr lang="en-US" sz="2000" spc="-10" dirty="0"/>
              <a:t>Slusher</a:t>
            </a:r>
          </a:p>
          <a:p>
            <a:pPr marL="690563" lvl="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spc="-5" dirty="0"/>
              <a:t>Wanda Spivey</a:t>
            </a:r>
            <a:endParaRPr sz="2000" spc="-10" dirty="0"/>
          </a:p>
          <a:p>
            <a:pPr marL="344488" marR="508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>
                <a:latin typeface="+mn-lt"/>
              </a:rPr>
              <a:t>De conformidad </a:t>
            </a:r>
            <a:r>
              <a:rPr dirty="0">
                <a:latin typeface="+mn-lt"/>
              </a:rPr>
              <a:t>con </a:t>
            </a:r>
            <a:r>
              <a:rPr spc="-5" dirty="0">
                <a:latin typeface="+mn-lt"/>
              </a:rPr>
              <a:t>la recomendación del </a:t>
            </a:r>
            <a:r>
              <a:rPr spc="-10" dirty="0">
                <a:latin typeface="+mn-lt"/>
              </a:rPr>
              <a:t>director </a:t>
            </a:r>
            <a:r>
              <a:rPr spc="-5" dirty="0">
                <a:latin typeface="+mn-lt"/>
              </a:rPr>
              <a:t>(de ser necesario):  </a:t>
            </a:r>
            <a:endParaRPr lang="en-US" spc="-5" dirty="0">
              <a:latin typeface="+mn-lt"/>
            </a:endParaRP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>
                <a:latin typeface="+mn-lt"/>
              </a:rPr>
              <a:t>La junta está autorizada para emitir </a:t>
            </a:r>
            <a:r>
              <a:rPr spc="-5" dirty="0" err="1">
                <a:latin typeface="+mn-lt"/>
              </a:rPr>
              <a:t>citaciones</a:t>
            </a:r>
            <a:r>
              <a:rPr spc="-5" dirty="0">
                <a:latin typeface="+mn-lt"/>
              </a:rPr>
              <a:t> previa </a:t>
            </a:r>
            <a:r>
              <a:rPr spc="-5" dirty="0" err="1">
                <a:latin typeface="+mn-lt"/>
              </a:rPr>
              <a:t>aprobación</a:t>
            </a:r>
            <a:r>
              <a:rPr spc="-5" dirty="0">
                <a:latin typeface="+mn-lt"/>
              </a:rPr>
              <a:t> </a:t>
            </a:r>
            <a:r>
              <a:rPr spc="-10" dirty="0">
                <a:latin typeface="+mn-lt"/>
              </a:rPr>
              <a:t>del  </a:t>
            </a:r>
            <a:br>
              <a:rPr lang="en-US" spc="-10" dirty="0">
                <a:latin typeface="+mn-lt"/>
              </a:rPr>
            </a:br>
            <a:r>
              <a:rPr lang="en-US" spc="-10" dirty="0">
                <a:latin typeface="+mn-lt"/>
              </a:rPr>
              <a:t>      </a:t>
            </a:r>
            <a:r>
              <a:rPr spc="-5" dirty="0" err="1">
                <a:latin typeface="+mn-lt"/>
              </a:rPr>
              <a:t>Concejo</a:t>
            </a:r>
            <a:r>
              <a:rPr spc="-10" dirty="0">
                <a:latin typeface="+mn-lt"/>
              </a:rPr>
              <a:t> </a:t>
            </a:r>
            <a:r>
              <a:rPr spc="-5" dirty="0">
                <a:latin typeface="+mn-lt"/>
              </a:rPr>
              <a:t>Municipal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B07E576A-7EF8-4E42-91A8-2E2B826A05F4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Disturbios civiles </a:t>
            </a:r>
            <a:r>
              <a:rPr dirty="0"/>
              <a:t>de 2001 </a:t>
            </a:r>
            <a:r>
              <a:rPr spc="-5" dirty="0"/>
              <a:t>en</a:t>
            </a:r>
            <a:r>
              <a:rPr spc="-85" dirty="0"/>
              <a:t> </a:t>
            </a:r>
            <a:r>
              <a:rPr spc="-5" dirty="0"/>
              <a:t>Cincinnati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0" y="1600200"/>
            <a:ext cx="7543800" cy="34746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315" marR="19431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Entre el 9 y el 13 de abril de 2001, se presentaron una serie </a:t>
            </a:r>
            <a:r>
              <a:rPr sz="2000" spc="-10" dirty="0">
                <a:latin typeface="Calibri"/>
                <a:cs typeface="Calibri"/>
              </a:rPr>
              <a:t>de  disturbios </a:t>
            </a:r>
            <a:r>
              <a:rPr sz="2000" dirty="0">
                <a:latin typeface="Calibri"/>
                <a:cs typeface="Calibri"/>
              </a:rPr>
              <a:t>civiles </a:t>
            </a:r>
            <a:r>
              <a:rPr sz="2000" spc="-5" dirty="0">
                <a:latin typeface="Calibri"/>
                <a:cs typeface="Calibri"/>
              </a:rPr>
              <a:t>en </a:t>
            </a:r>
            <a:r>
              <a:rPr sz="2000" dirty="0">
                <a:latin typeface="Calibri"/>
                <a:cs typeface="Calibri"/>
              </a:rPr>
              <a:t>el </a:t>
            </a:r>
            <a:r>
              <a:rPr sz="2000" spc="-5" dirty="0">
                <a:latin typeface="Calibri"/>
                <a:cs typeface="Calibri"/>
              </a:rPr>
              <a:t>vecindario Over-the-Rhine y </a:t>
            </a:r>
            <a:r>
              <a:rPr sz="2000" spc="-10" dirty="0">
                <a:latin typeface="Calibri"/>
                <a:cs typeface="Calibri"/>
              </a:rPr>
              <a:t>sus  </a:t>
            </a:r>
            <a:r>
              <a:rPr sz="2000" spc="-5" dirty="0">
                <a:latin typeface="Calibri"/>
                <a:cs typeface="Calibri"/>
              </a:rPr>
              <a:t>alrededores. Estos </a:t>
            </a:r>
            <a:r>
              <a:rPr sz="2000" spc="-10" dirty="0">
                <a:latin typeface="Calibri"/>
                <a:cs typeface="Calibri"/>
              </a:rPr>
              <a:t>habían </a:t>
            </a:r>
            <a:r>
              <a:rPr sz="2000" spc="-5" dirty="0">
                <a:latin typeface="Calibri"/>
                <a:cs typeface="Calibri"/>
              </a:rPr>
              <a:t>sido los mayores </a:t>
            </a:r>
            <a:r>
              <a:rPr sz="2000" spc="-10" dirty="0">
                <a:latin typeface="Calibri"/>
                <a:cs typeface="Calibri"/>
              </a:rPr>
              <a:t>disturbios </a:t>
            </a:r>
            <a:r>
              <a:rPr sz="2000" spc="-5" dirty="0">
                <a:latin typeface="Calibri"/>
                <a:cs typeface="Calibri"/>
              </a:rPr>
              <a:t>urbanos en  los Estados Unidos desde aquellos ocurridos en Los Ángeles en  1992.</a:t>
            </a:r>
            <a:endParaRPr sz="2000" dirty="0">
              <a:latin typeface="Calibri"/>
              <a:cs typeface="Calibri"/>
            </a:endParaRPr>
          </a:p>
          <a:p>
            <a:pPr marL="354965" marR="5080" indent="-3429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Se desataron después de que Timothy Thomas, un hombre </a:t>
            </a:r>
            <a:r>
              <a:rPr sz="2000" spc="-10" dirty="0">
                <a:latin typeface="Calibri"/>
                <a:cs typeface="Calibri"/>
              </a:rPr>
              <a:t>negro  </a:t>
            </a:r>
            <a:r>
              <a:rPr sz="2000" spc="-5" dirty="0">
                <a:latin typeface="Calibri"/>
                <a:cs typeface="Calibri"/>
              </a:rPr>
              <a:t>de 19 </a:t>
            </a:r>
            <a:r>
              <a:rPr sz="2000" dirty="0">
                <a:latin typeface="Calibri"/>
                <a:cs typeface="Calibri"/>
              </a:rPr>
              <a:t>años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edad </a:t>
            </a:r>
            <a:r>
              <a:rPr sz="2000" spc="-5" dirty="0">
                <a:latin typeface="Calibri"/>
                <a:cs typeface="Calibri"/>
              </a:rPr>
              <a:t>que estaba desarmado, fuera asesinado a tiros  por un funcionario policial de Cincinnati durante un intento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arrestarlo por </a:t>
            </a:r>
            <a:r>
              <a:rPr sz="2000" spc="-10" dirty="0">
                <a:latin typeface="Calibri"/>
                <a:cs typeface="Calibri"/>
              </a:rPr>
              <a:t>delitos </a:t>
            </a:r>
            <a:r>
              <a:rPr sz="2000" spc="-5" dirty="0">
                <a:latin typeface="Calibri"/>
                <a:cs typeface="Calibri"/>
              </a:rPr>
              <a:t>menores no violentos, en su mayoría  infracciones de tránsito. Los funcionarios </a:t>
            </a:r>
            <a:r>
              <a:rPr sz="2000" spc="-10" dirty="0">
                <a:latin typeface="Calibri"/>
                <a:cs typeface="Calibri"/>
              </a:rPr>
              <a:t>policiales </a:t>
            </a:r>
            <a:r>
              <a:rPr sz="2000" spc="-5" dirty="0">
                <a:latin typeface="Calibri"/>
                <a:cs typeface="Calibri"/>
              </a:rPr>
              <a:t>solo </a:t>
            </a:r>
            <a:r>
              <a:rPr sz="2000" dirty="0">
                <a:latin typeface="Calibri"/>
                <a:cs typeface="Calibri"/>
              </a:rPr>
              <a:t>sabían </a:t>
            </a:r>
            <a:r>
              <a:rPr sz="2000" spc="-5" dirty="0">
                <a:latin typeface="Calibri"/>
                <a:cs typeface="Calibri"/>
              </a:rPr>
              <a:t>por  información del operador que Thomas tenía </a:t>
            </a:r>
            <a:r>
              <a:rPr sz="2000" dirty="0">
                <a:latin typeface="Calibri"/>
                <a:cs typeface="Calibri"/>
              </a:rPr>
              <a:t>más </a:t>
            </a:r>
            <a:r>
              <a:rPr sz="2000" spc="-5" dirty="0">
                <a:latin typeface="Calibri"/>
                <a:cs typeface="Calibri"/>
              </a:rPr>
              <a:t>de una </a:t>
            </a:r>
            <a:r>
              <a:rPr sz="2000" spc="-10" dirty="0">
                <a:latin typeface="Calibri"/>
                <a:cs typeface="Calibri"/>
              </a:rPr>
              <a:t>docena de  órdenes </a:t>
            </a:r>
            <a:r>
              <a:rPr sz="2000" spc="-5" dirty="0">
                <a:latin typeface="Calibri"/>
                <a:cs typeface="Calibri"/>
              </a:rPr>
              <a:t>judiciales.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9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6232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0E521B84-E8E4-4546-A156-F7BBE5CAEF21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 </a:t>
            </a:r>
            <a:r>
              <a:rPr spc="-5" dirty="0"/>
              <a:t>cambio </a:t>
            </a:r>
            <a:r>
              <a:rPr dirty="0"/>
              <a:t>no </a:t>
            </a:r>
            <a:r>
              <a:rPr spc="-5" dirty="0"/>
              <a:t>fue</a:t>
            </a:r>
            <a:r>
              <a:rPr spc="-95" dirty="0"/>
              <a:t> </a:t>
            </a:r>
            <a:r>
              <a:rPr spc="-5" dirty="0"/>
              <a:t>fácil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pic>
        <p:nvPicPr>
          <p:cNvPr id="10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248400"/>
            <a:ext cx="609600" cy="6096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914400" y="1163215"/>
            <a:ext cx="7744027" cy="4856585"/>
          </a:xfrm>
          <a:prstGeom prst="rect">
            <a:avLst/>
          </a:prstGeom>
        </p:spPr>
        <p:txBody>
          <a:bodyPr vert="horz" wrap="square" lIns="0" tIns="390016" rIns="0" bIns="0" rtlCol="0">
            <a:spAutoFit/>
          </a:bodyPr>
          <a:lstStyle/>
          <a:p>
            <a:pPr marL="344488" marR="386715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/>
              <a:t>La demanda de la Unión Estadounidense por las Libertades </a:t>
            </a:r>
            <a:r>
              <a:rPr spc="-10" dirty="0"/>
              <a:t>Civiles  </a:t>
            </a:r>
            <a:r>
              <a:rPr spc="-5" dirty="0"/>
              <a:t>(American Civil Liberties </a:t>
            </a:r>
            <a:r>
              <a:rPr dirty="0"/>
              <a:t>Union, </a:t>
            </a:r>
            <a:r>
              <a:rPr spc="-5" dirty="0"/>
              <a:t>ACLU) condujo al acuerdo </a:t>
            </a:r>
            <a:r>
              <a:rPr spc="-10" dirty="0"/>
              <a:t>de  </a:t>
            </a:r>
            <a:r>
              <a:rPr spc="-5" dirty="0"/>
              <a:t>colaboración en 2002. El cual exigía que la policía adoptara una </a:t>
            </a:r>
            <a:r>
              <a:rPr spc="-10" dirty="0"/>
              <a:t>política  </a:t>
            </a:r>
            <a:r>
              <a:rPr spc="-5" dirty="0"/>
              <a:t>orientada a la</a:t>
            </a:r>
            <a:r>
              <a:rPr dirty="0"/>
              <a:t> </a:t>
            </a:r>
            <a:r>
              <a:rPr spc="-5" dirty="0"/>
              <a:t>comunidad.</a:t>
            </a:r>
          </a:p>
          <a:p>
            <a:pPr marL="344488" marR="508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/>
              <a:t>Se ejecutó un memorando de entendimiento entre el Departamento </a:t>
            </a:r>
            <a:r>
              <a:rPr spc="-10" dirty="0"/>
              <a:t>de  </a:t>
            </a:r>
            <a:r>
              <a:rPr spc="-5" dirty="0"/>
              <a:t>Justicia de EE. UU., la ciudad y el Departamento de Policía de </a:t>
            </a:r>
            <a:r>
              <a:rPr dirty="0"/>
              <a:t>Cincinnati  </a:t>
            </a:r>
            <a:r>
              <a:rPr spc="-5" dirty="0"/>
              <a:t>(Cincinnati Police Department, CPD) con iniciativas para mejorar el </a:t>
            </a:r>
            <a:r>
              <a:rPr spc="-10" dirty="0"/>
              <a:t>servicio  policial </a:t>
            </a:r>
            <a:r>
              <a:rPr spc="-5" dirty="0"/>
              <a:t>a las comunidades minoritarias, revisar los lineamientos del uso </a:t>
            </a:r>
            <a:r>
              <a:rPr spc="-10" dirty="0"/>
              <a:t>de  </a:t>
            </a:r>
            <a:r>
              <a:rPr spc="-5" dirty="0"/>
              <a:t>la fuerza, </a:t>
            </a:r>
            <a:r>
              <a:rPr spc="-10" dirty="0"/>
              <a:t>incluidas </a:t>
            </a:r>
            <a:r>
              <a:rPr dirty="0"/>
              <a:t>las </a:t>
            </a:r>
            <a:r>
              <a:rPr spc="-5" dirty="0"/>
              <a:t>formas en que estos se registraban y rastreaban, y  conformar un comité de iniciativas de policía</a:t>
            </a:r>
            <a:r>
              <a:rPr spc="30" dirty="0"/>
              <a:t> </a:t>
            </a:r>
            <a:r>
              <a:rPr spc="-5" dirty="0"/>
              <a:t>comunitaria.</a:t>
            </a:r>
          </a:p>
          <a:p>
            <a:pPr marL="344488" marR="109220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pc="-5" dirty="0"/>
              <a:t>La jueza </a:t>
            </a:r>
            <a:r>
              <a:rPr spc="-10" dirty="0"/>
              <a:t>federal </a:t>
            </a:r>
            <a:r>
              <a:rPr spc="-5" dirty="0"/>
              <a:t>de </a:t>
            </a:r>
            <a:r>
              <a:rPr spc="-10" dirty="0"/>
              <a:t>distrito, </a:t>
            </a:r>
            <a:r>
              <a:rPr spc="-5" dirty="0"/>
              <a:t>Susan Dlott, nombró a un supervisor federal,  quien se encargó de vigilar el </a:t>
            </a:r>
            <a:r>
              <a:rPr spc="-5" dirty="0" err="1"/>
              <a:t>cumplimiento</a:t>
            </a:r>
            <a:r>
              <a:rPr spc="-5" dirty="0"/>
              <a:t> </a:t>
            </a:r>
            <a:br>
              <a:rPr lang="en-US" spc="-5" dirty="0"/>
            </a:br>
            <a:r>
              <a:rPr spc="-5" dirty="0" err="1"/>
              <a:t>durante</a:t>
            </a:r>
            <a:r>
              <a:rPr spc="-5" dirty="0"/>
              <a:t> los siguientes 6</a:t>
            </a:r>
            <a:r>
              <a:rPr spc="120" dirty="0"/>
              <a:t> </a:t>
            </a:r>
            <a:r>
              <a:rPr spc="-5" dirty="0"/>
              <a:t>años.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CAF53B88-3445-479B-88AC-38AD4A9854CD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0321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Historia de </a:t>
            </a:r>
            <a:r>
              <a:rPr spc="-10" dirty="0"/>
              <a:t>la</a:t>
            </a:r>
            <a:r>
              <a:rPr spc="-95" dirty="0"/>
              <a:t> </a:t>
            </a:r>
            <a:r>
              <a:rPr spc="-5" dirty="0"/>
              <a:t>CCA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0" y="1556272"/>
            <a:ext cx="7711947" cy="36285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488" marR="139065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Resultado clave de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5" dirty="0">
                <a:latin typeface="Calibri"/>
                <a:cs typeface="Calibri"/>
              </a:rPr>
              <a:t>acuerdos de colaboración y el memorando </a:t>
            </a:r>
            <a:r>
              <a:rPr sz="2000" spc="-10" dirty="0">
                <a:latin typeface="Calibri"/>
                <a:cs typeface="Calibri"/>
              </a:rPr>
              <a:t>de  </a:t>
            </a:r>
            <a:r>
              <a:rPr sz="2000" spc="-5" dirty="0">
                <a:latin typeface="Calibri"/>
                <a:cs typeface="Calibri"/>
              </a:rPr>
              <a:t>entendimiento en 2002 (Ordenanza N.º 0108-2002, codificada en el  Código Administrativo de Cincinnati, Artículo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XXVIII):</a:t>
            </a:r>
            <a:endParaRPr sz="2000" dirty="0">
              <a:latin typeface="Calibri"/>
              <a:cs typeface="Calibri"/>
            </a:endParaRPr>
          </a:p>
          <a:p>
            <a:pPr marL="690563" marR="508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Se estableció como un foro </a:t>
            </a:r>
            <a:r>
              <a:rPr sz="2000" b="1" spc="-5" dirty="0">
                <a:latin typeface="Calibri"/>
                <a:cs typeface="Calibri"/>
              </a:rPr>
              <a:t>independiente </a:t>
            </a:r>
            <a:r>
              <a:rPr sz="2000" spc="-5" dirty="0">
                <a:latin typeface="Calibri"/>
                <a:cs typeface="Calibri"/>
              </a:rPr>
              <a:t>e </a:t>
            </a:r>
            <a:r>
              <a:rPr sz="2000" b="1" spc="-5" dirty="0">
                <a:latin typeface="Calibri"/>
                <a:cs typeface="Calibri"/>
              </a:rPr>
              <a:t>imparcial </a:t>
            </a:r>
            <a:r>
              <a:rPr sz="2000" dirty="0">
                <a:latin typeface="Calibri"/>
                <a:cs typeface="Calibri"/>
              </a:rPr>
              <a:t>para </a:t>
            </a:r>
            <a:r>
              <a:rPr sz="2000" spc="-5" dirty="0">
                <a:latin typeface="Calibri"/>
                <a:cs typeface="Calibri"/>
              </a:rPr>
              <a:t>la  revisión, </a:t>
            </a:r>
            <a:r>
              <a:rPr sz="2000" dirty="0">
                <a:latin typeface="Calibri"/>
                <a:cs typeface="Calibri"/>
              </a:rPr>
              <a:t>investigación </a:t>
            </a:r>
            <a:r>
              <a:rPr sz="2000" spc="-5" dirty="0">
                <a:latin typeface="Calibri"/>
                <a:cs typeface="Calibri"/>
              </a:rPr>
              <a:t>y resolución de denuncias de </a:t>
            </a:r>
            <a:r>
              <a:rPr sz="2000" dirty="0">
                <a:latin typeface="Calibri"/>
                <a:cs typeface="Calibri"/>
              </a:rPr>
              <a:t>mala </a:t>
            </a:r>
            <a:r>
              <a:rPr sz="2000" spc="-5" dirty="0">
                <a:latin typeface="Calibri"/>
                <a:cs typeface="Calibri"/>
              </a:rPr>
              <a:t>conducta  presentadas por ciudadanos contra funcionarios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policiales.</a:t>
            </a:r>
            <a:endParaRPr sz="2000" dirty="0">
              <a:latin typeface="Calibri"/>
              <a:cs typeface="Calibri"/>
            </a:endParaRPr>
          </a:p>
          <a:p>
            <a:pPr marL="69056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Se creó con autoridad administrativa y de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investigación.</a:t>
            </a:r>
            <a:endParaRPr sz="2000" dirty="0">
              <a:latin typeface="Calibri"/>
              <a:cs typeface="Calibri"/>
            </a:endParaRPr>
          </a:p>
          <a:p>
            <a:pPr marL="344488" marR="501015" indent="-344488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El </a:t>
            </a:r>
            <a:r>
              <a:rPr sz="2000" spc="-10" dirty="0">
                <a:latin typeface="Calibri"/>
                <a:cs typeface="Calibri"/>
              </a:rPr>
              <a:t>propósito </a:t>
            </a:r>
            <a:r>
              <a:rPr sz="2000" spc="-5" dirty="0">
                <a:latin typeface="Calibri"/>
                <a:cs typeface="Calibri"/>
              </a:rPr>
              <a:t>fundamental era asegurar el </a:t>
            </a:r>
            <a:r>
              <a:rPr sz="2000" spc="-10" dirty="0">
                <a:latin typeface="Calibri"/>
                <a:cs typeface="Calibri"/>
              </a:rPr>
              <a:t>fortalecimiento </a:t>
            </a:r>
            <a:r>
              <a:rPr sz="2000" spc="-5" dirty="0">
                <a:latin typeface="Calibri"/>
                <a:cs typeface="Calibri"/>
              </a:rPr>
              <a:t>de la  confianza </a:t>
            </a:r>
            <a:r>
              <a:rPr sz="2000" spc="-10" dirty="0">
                <a:latin typeface="Calibri"/>
                <a:cs typeface="Calibri"/>
              </a:rPr>
              <a:t>pública </a:t>
            </a:r>
            <a:r>
              <a:rPr sz="2000" spc="-5" dirty="0">
                <a:latin typeface="Calibri"/>
                <a:cs typeface="Calibri"/>
              </a:rPr>
              <a:t>garantizando que estas denuncias </a:t>
            </a:r>
            <a:r>
              <a:rPr sz="2000" dirty="0">
                <a:latin typeface="Calibri"/>
                <a:cs typeface="Calibri"/>
              </a:rPr>
              <a:t>fueran  </a:t>
            </a:r>
            <a:r>
              <a:rPr sz="2000" spc="-5" dirty="0">
                <a:latin typeface="Calibri"/>
                <a:cs typeface="Calibri"/>
              </a:rPr>
              <a:t>tomadas en serio mientras se lograban los más </a:t>
            </a:r>
            <a:r>
              <a:rPr sz="2000" dirty="0">
                <a:latin typeface="Calibri"/>
                <a:cs typeface="Calibri"/>
              </a:rPr>
              <a:t>altos </a:t>
            </a:r>
            <a:r>
              <a:rPr sz="2000" spc="-5" dirty="0">
                <a:latin typeface="Calibri"/>
                <a:cs typeface="Calibri"/>
              </a:rPr>
              <a:t>estándares  de integridad, profesionalismo y responsabilidad en el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CPD.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11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196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C78AC1F5-47A5-43BD-9F15-F700CDF827BE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4130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367C"/>
                </a:solidFill>
              </a:rPr>
              <a:t>Creación </a:t>
            </a:r>
            <a:r>
              <a:rPr dirty="0">
                <a:solidFill>
                  <a:srgbClr val="00367C"/>
                </a:solidFill>
              </a:rPr>
              <a:t>de la</a:t>
            </a:r>
            <a:r>
              <a:rPr spc="-95" dirty="0">
                <a:solidFill>
                  <a:srgbClr val="00367C"/>
                </a:solidFill>
              </a:rPr>
              <a:t> </a:t>
            </a:r>
            <a:r>
              <a:rPr spc="-5" dirty="0">
                <a:solidFill>
                  <a:srgbClr val="00367C"/>
                </a:solidFill>
              </a:rPr>
              <a:t>CCA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367" y="1600200"/>
            <a:ext cx="7702233" cy="391068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152400">
              <a:spcAft>
                <a:spcPts val="600"/>
              </a:spcAft>
              <a:buClr>
                <a:srgbClr val="0070C0"/>
              </a:buClr>
              <a:buSzPct val="125000"/>
            </a:pPr>
            <a:r>
              <a:rPr sz="2000" spc="-5" dirty="0">
                <a:latin typeface="Calibri"/>
                <a:cs typeface="Calibri"/>
              </a:rPr>
              <a:t>Con el fin de ser un organismo de investigación eficaz, se </a:t>
            </a:r>
            <a:r>
              <a:rPr sz="2000" spc="-10" dirty="0">
                <a:latin typeface="Calibri"/>
                <a:cs typeface="Calibri"/>
              </a:rPr>
              <a:t>necesitaban  </a:t>
            </a:r>
            <a:r>
              <a:rPr sz="2000" spc="-5" dirty="0">
                <a:latin typeface="Calibri"/>
                <a:cs typeface="Calibri"/>
              </a:rPr>
              <a:t>varios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criterios:</a:t>
            </a:r>
            <a:endParaRPr sz="2000" dirty="0">
              <a:latin typeface="Calibri"/>
              <a:cs typeface="Calibri"/>
            </a:endParaRPr>
          </a:p>
          <a:p>
            <a:pPr marL="465138" marR="1370330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Se requería independencia de la policía para </a:t>
            </a:r>
            <a:r>
              <a:rPr sz="2000" spc="-5" dirty="0" err="1">
                <a:latin typeface="Calibri"/>
                <a:cs typeface="Calibri"/>
              </a:rPr>
              <a:t>evitar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 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 err="1">
                <a:latin typeface="Calibri"/>
                <a:cs typeface="Calibri"/>
              </a:rPr>
              <a:t>conflicto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intereses.</a:t>
            </a:r>
            <a:endParaRPr sz="2000" dirty="0">
              <a:latin typeface="Calibri"/>
              <a:cs typeface="Calibri"/>
            </a:endParaRPr>
          </a:p>
          <a:p>
            <a:pPr marL="465138" marR="967740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Enfoque en las conductas indebidas de la </a:t>
            </a:r>
            <a:r>
              <a:rPr sz="2000" spc="-10" dirty="0">
                <a:latin typeface="Calibri"/>
                <a:cs typeface="Calibri"/>
              </a:rPr>
              <a:t>policía, </a:t>
            </a:r>
            <a:r>
              <a:rPr sz="2000" spc="-5" dirty="0">
                <a:latin typeface="Calibri"/>
                <a:cs typeface="Calibri"/>
              </a:rPr>
              <a:t>es </a:t>
            </a:r>
            <a:r>
              <a:rPr sz="2000" spc="-10" dirty="0">
                <a:latin typeface="Calibri"/>
                <a:cs typeface="Calibri"/>
              </a:rPr>
              <a:t>decir,  </a:t>
            </a:r>
            <a:r>
              <a:rPr sz="2000" spc="-5" dirty="0">
                <a:latin typeface="Calibri"/>
                <a:cs typeface="Calibri"/>
              </a:rPr>
              <a:t>lesiones graves/muertes, uso de 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fuerza.</a:t>
            </a:r>
            <a:endParaRPr sz="2000" dirty="0">
              <a:latin typeface="Calibri"/>
              <a:cs typeface="Calibri"/>
            </a:endParaRPr>
          </a:p>
          <a:p>
            <a:pPr marL="465138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Derechos </a:t>
            </a:r>
            <a:r>
              <a:rPr sz="2000" spc="-5" dirty="0">
                <a:latin typeface="Calibri"/>
                <a:cs typeface="Calibri"/>
              </a:rPr>
              <a:t>y </a:t>
            </a:r>
            <a:r>
              <a:rPr sz="2000" spc="-10" dirty="0">
                <a:latin typeface="Calibri"/>
                <a:cs typeface="Calibri"/>
              </a:rPr>
              <a:t>privilegios </a:t>
            </a:r>
            <a:r>
              <a:rPr sz="2000" spc="-5" dirty="0">
                <a:latin typeface="Calibri"/>
                <a:cs typeface="Calibri"/>
              </a:rPr>
              <a:t>para realizar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investigaciones.</a:t>
            </a:r>
            <a:endParaRPr sz="2000" dirty="0">
              <a:latin typeface="Calibri"/>
              <a:cs typeface="Calibri"/>
            </a:endParaRPr>
          </a:p>
          <a:p>
            <a:pPr marL="465138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Capacidad para inspeccionar y examinar la información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pertinente.</a:t>
            </a:r>
            <a:endParaRPr sz="2000" dirty="0">
              <a:latin typeface="Calibri"/>
              <a:cs typeface="Calibri"/>
            </a:endParaRPr>
          </a:p>
          <a:p>
            <a:pPr marL="465138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Hacer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recomendaciones.</a:t>
            </a:r>
            <a:endParaRPr sz="2000" dirty="0">
              <a:latin typeface="Calibri"/>
              <a:cs typeface="Calibri"/>
            </a:endParaRPr>
          </a:p>
          <a:p>
            <a:pPr marL="465138" marR="535940" indent="-2413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Tener acceso ilimitado a las escenas de crímenes y acceso  prioritario a las pruebas forenses y otras </a:t>
            </a:r>
            <a:r>
              <a:rPr sz="2000" spc="-10" dirty="0">
                <a:latin typeface="Calibri"/>
                <a:cs typeface="Calibri"/>
              </a:rPr>
              <a:t>pruebas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pertinentes.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pic>
        <p:nvPicPr>
          <p:cNvPr id="1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72A35CF6-3200-470D-9008-38D0B0C0BD92}"/>
              </a:ext>
            </a:extLst>
          </p:cNvPr>
          <p:cNvSpPr/>
          <p:nvPr/>
        </p:nvSpPr>
        <p:spPr>
          <a:xfrm>
            <a:off x="0" y="-5207"/>
            <a:ext cx="9119870" cy="203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755" y="152400"/>
            <a:ext cx="9144000" cy="1143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Procedimiento </a:t>
            </a:r>
            <a:r>
              <a:rPr dirty="0"/>
              <a:t>de </a:t>
            </a:r>
            <a:r>
              <a:rPr spc="-5" dirty="0"/>
              <a:t>denuncias </a:t>
            </a:r>
            <a:r>
              <a:rPr dirty="0"/>
              <a:t>de la</a:t>
            </a:r>
            <a:r>
              <a:rPr spc="-55" dirty="0"/>
              <a:t> </a:t>
            </a:r>
            <a:r>
              <a:rPr spc="-5" dirty="0"/>
              <a:t>CCA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9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914400" y="1600200"/>
            <a:ext cx="7346315" cy="360290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44488" marR="5080" indent="-2921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Se reciben </a:t>
            </a:r>
            <a:r>
              <a:rPr sz="2000" spc="-10" dirty="0">
                <a:latin typeface="Calibri"/>
                <a:cs typeface="Calibri"/>
              </a:rPr>
              <a:t>sin </a:t>
            </a:r>
            <a:r>
              <a:rPr sz="2000" spc="-5" dirty="0">
                <a:latin typeface="Calibri"/>
                <a:cs typeface="Calibri"/>
              </a:rPr>
              <a:t>cita previa, por teléfono, por correo electrónico, por </a:t>
            </a:r>
            <a:r>
              <a:rPr sz="2000" spc="-10" dirty="0">
                <a:latin typeface="Calibri"/>
                <a:cs typeface="Calibri"/>
              </a:rPr>
              <a:t>fax  </a:t>
            </a:r>
            <a:r>
              <a:rPr sz="2000" spc="-5" dirty="0">
                <a:latin typeface="Calibri"/>
                <a:cs typeface="Calibri"/>
              </a:rPr>
              <a:t>y a través del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CPD.</a:t>
            </a:r>
            <a:endParaRPr lang="en-US" sz="2600" dirty="0">
              <a:latin typeface="Calibri"/>
              <a:cs typeface="Calibri"/>
            </a:endParaRPr>
          </a:p>
          <a:p>
            <a:pPr marL="344488" marR="5080" indent="-292100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Para que la CCA lleve a cabo inicialmente una investigación, la</a:t>
            </a:r>
            <a:r>
              <a:rPr lang="es-419" sz="2000" spc="-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denuncia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debe</a:t>
            </a:r>
            <a:r>
              <a:rPr sz="2000" spc="-5" dirty="0">
                <a:latin typeface="Calibri"/>
                <a:cs typeface="Calibri"/>
              </a:rPr>
              <a:t> estar dentro de una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las </a:t>
            </a:r>
            <a:r>
              <a:rPr sz="2000" spc="-5" dirty="0" err="1">
                <a:latin typeface="Calibri"/>
                <a:cs typeface="Calibri"/>
              </a:rPr>
              <a:t>siguientes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sz="2000" spc="-5" dirty="0" err="1">
                <a:latin typeface="Calibri"/>
                <a:cs typeface="Calibri"/>
              </a:rPr>
              <a:t>áreas</a:t>
            </a:r>
            <a:r>
              <a:rPr sz="2000" spc="-5" dirty="0"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69056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10" dirty="0">
                <a:latin typeface="Calibri"/>
                <a:cs typeface="Calibri"/>
              </a:rPr>
              <a:t>Disparar </a:t>
            </a:r>
            <a:r>
              <a:rPr sz="2000" spc="-5" dirty="0">
                <a:latin typeface="Calibri"/>
                <a:cs typeface="Calibri"/>
              </a:rPr>
              <a:t>armas 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fuego.</a:t>
            </a:r>
            <a:endParaRPr sz="2000" dirty="0">
              <a:latin typeface="Calibri"/>
              <a:cs typeface="Calibri"/>
            </a:endParaRPr>
          </a:p>
          <a:p>
            <a:pPr marL="690563" marR="1642745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Apuntar de manera indebida con arma de fuego.  Uso excesivo de 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fuerza.</a:t>
            </a:r>
            <a:endParaRPr sz="2000" dirty="0">
              <a:latin typeface="Calibri"/>
              <a:cs typeface="Calibri"/>
            </a:endParaRPr>
          </a:p>
          <a:p>
            <a:pPr marL="690563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Discriminación.</a:t>
            </a:r>
            <a:endParaRPr sz="2000" dirty="0">
              <a:latin typeface="Calibri"/>
              <a:cs typeface="Calibri"/>
            </a:endParaRPr>
          </a:p>
          <a:p>
            <a:pPr marL="690563" marR="181610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>
                <a:latin typeface="Calibri"/>
                <a:cs typeface="Calibri"/>
              </a:rPr>
              <a:t>Ingreso, inspección o incautación inadecuados.  </a:t>
            </a:r>
            <a:endParaRPr lang="en-US" sz="2000" spc="-5" dirty="0">
              <a:latin typeface="Calibri"/>
              <a:cs typeface="Calibri"/>
            </a:endParaRPr>
          </a:p>
          <a:p>
            <a:pPr marL="690563" marR="1816100" indent="-346075">
              <a:spcAft>
                <a:spcPts val="6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</a:pPr>
            <a:r>
              <a:rPr sz="2000" spc="-5" dirty="0" err="1">
                <a:latin typeface="Calibri"/>
                <a:cs typeface="Calibri"/>
              </a:rPr>
              <a:t>Muerte</a:t>
            </a:r>
            <a:r>
              <a:rPr sz="2000" spc="-5" dirty="0">
                <a:latin typeface="Calibri"/>
                <a:cs typeface="Calibri"/>
              </a:rPr>
              <a:t> bajo custodia.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2358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1784</Words>
  <Application>Microsoft Office PowerPoint</Application>
  <PresentationFormat>On-screen Show (4:3)</PresentationFormat>
  <Paragraphs>164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Misión</vt:lpstr>
      <vt:lpstr>Estructura</vt:lpstr>
      <vt:lpstr>Disturbios civiles de 2001 en Cincinnati</vt:lpstr>
      <vt:lpstr>El cambio no fue fácil</vt:lpstr>
      <vt:lpstr>Historia de la CCA</vt:lpstr>
      <vt:lpstr>Creación de la CCA</vt:lpstr>
      <vt:lpstr>Procedimiento de denuncias de la CCA</vt:lpstr>
      <vt:lpstr>Investigaciones de la CCA</vt:lpstr>
      <vt:lpstr>Investigaciones de la CCA</vt:lpstr>
      <vt:lpstr>Investigaciones de la CCA</vt:lpstr>
      <vt:lpstr>Investigaciones de la CCA</vt:lpstr>
      <vt:lpstr>Relaciones de la CCA con el CPD</vt:lpstr>
      <vt:lpstr>Patrones</vt:lpstr>
      <vt:lpstr>Estadísticas de los patrones</vt:lpstr>
      <vt:lpstr>Circunstancias</vt:lpstr>
      <vt:lpstr>Informe anual</vt:lpstr>
      <vt:lpstr>La CCA... ¡Una historia de éxito!</vt:lpstr>
      <vt:lpstr>La perspectiva de la CCA  continúa  evolucionando</vt:lpstr>
      <vt:lpstr>Iniciativa de actualización del acuerdo de  colaboración</vt:lpstr>
      <vt:lpstr>¿Preguntas? ¿Comentarios?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Bonner, Michelle</dc:creator>
  <cp:lastModifiedBy>Woods, Heidi</cp:lastModifiedBy>
  <cp:revision>39</cp:revision>
  <dcterms:created xsi:type="dcterms:W3CDTF">2020-11-05T18:18:10Z</dcterms:created>
  <dcterms:modified xsi:type="dcterms:W3CDTF">2020-11-20T19:58:32Z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2020-11-04T00:00:00Z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2020-11-05T00:00:00Z</vt:filetime>
  </property>
</Properties>
</file>